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56" r:id="rId3"/>
    <p:sldId id="257" r:id="rId4"/>
    <p:sldId id="258" r:id="rId5"/>
    <p:sldId id="260" r:id="rId6"/>
    <p:sldId id="259" r:id="rId7"/>
    <p:sldId id="262" r:id="rId8"/>
    <p:sldId id="265" r:id="rId9"/>
    <p:sldId id="273" r:id="rId10"/>
    <p:sldId id="272" r:id="rId11"/>
    <p:sldId id="264" r:id="rId12"/>
    <p:sldId id="269" r:id="rId13"/>
    <p:sldId id="274" r:id="rId14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uNkaKYuQvu5HxBh6IwGPQA==" hashData="SsSQJHNS7Wa0IJgqxDdZHKS1fb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555"/>
    <a:srgbClr val="005AB4"/>
    <a:srgbClr val="3333FF"/>
    <a:srgbClr val="006F96"/>
    <a:srgbClr val="CC3300"/>
    <a:srgbClr val="FF0000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F473ED2-CA5F-4AD3-9A97-85F3195455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4827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599C0A9-641B-4A30-9C42-FAAC8827CE09}" type="slidenum">
              <a:rPr lang="en-CA" smtClean="0"/>
              <a:pPr eaLnBrk="1" hangingPunct="1"/>
              <a:t>10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ee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BFE33A-CAA3-43B4-A503-39F2582A5ED2}" type="slidenum">
              <a:rPr lang="en-CA" smtClean="0"/>
              <a:pPr eaLnBrk="1" hangingPunct="1"/>
              <a:t>12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32E29-2F57-4AEF-8358-B808DAA775C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494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87127-EA09-4C3E-8A1E-FEFFF4BD62B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721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780BD-402D-451F-8E15-9F1049B595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1883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E6993-DA6D-4A28-8FFF-FED81149455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7283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23995-8C5D-4A70-8296-C5AD065F571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446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F7249-07A4-4E5C-85FD-0EBF7489114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064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B6FF7-6CEE-4ACE-975B-20C596E7020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374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BCB2B-E5DA-44C8-BD43-8CF71F6DEF4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8764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73BD7-91F5-4A5A-BD8C-87E4CF3D8F5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281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18D5F-FC2C-44AE-B685-5B60DB4E32D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950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1760D-5A4D-460B-95EC-F92B2CF4510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066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42EA3-E2B1-4C25-98D9-A49CBD7C766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160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E6E2BC-CB37-435E-908F-CE0AFB7AB8C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כותרת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458200" cy="19050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chemeClr val="accent4"/>
                </a:solidFill>
              </a:rPr>
              <a:t>(REFORM) </a:t>
            </a:r>
            <a:r>
              <a:rPr lang="en-US" sz="3600" b="1" dirty="0" smtClean="0">
                <a:solidFill>
                  <a:srgbClr val="C00000"/>
                </a:solidFill>
              </a:rPr>
              <a:t>ZIONISM AS 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A JEWISH RESPONSE TO MODERNITY</a:t>
            </a:r>
          </a:p>
        </p:txBody>
      </p:sp>
      <p:sp>
        <p:nvSpPr>
          <p:cNvPr id="2051" name="כותרת משנה 2"/>
          <p:cNvSpPr>
            <a:spLocks noGrp="1"/>
          </p:cNvSpPr>
          <p:nvPr>
            <p:ph type="subTitle" idx="1"/>
          </p:nvPr>
        </p:nvSpPr>
        <p:spPr>
          <a:xfrm>
            <a:off x="914400" y="2895600"/>
            <a:ext cx="7467600" cy="1752600"/>
          </a:xfrm>
        </p:spPr>
        <p:txBody>
          <a:bodyPr/>
          <a:lstStyle/>
          <a:p>
            <a:r>
              <a:rPr lang="en-US" sz="3600" b="1" smtClean="0">
                <a:solidFill>
                  <a:srgbClr val="002060"/>
                </a:solidFill>
              </a:rPr>
              <a:t>A ZIONIST VIEW</a:t>
            </a:r>
            <a:br>
              <a:rPr lang="en-US" sz="3600" b="1" smtClean="0">
                <a:solidFill>
                  <a:srgbClr val="002060"/>
                </a:solidFill>
              </a:rPr>
            </a:br>
            <a:r>
              <a:rPr lang="en-US" b="1" smtClean="0">
                <a:solidFill>
                  <a:srgbClr val="FF0000"/>
                </a:solidFill>
              </a:rPr>
              <a:t>ZIONISM IS THE NOUN</a:t>
            </a:r>
          </a:p>
          <a:p>
            <a:pPr>
              <a:spcBef>
                <a:spcPct val="0"/>
              </a:spcBef>
            </a:pPr>
            <a:r>
              <a:rPr lang="en-US" b="1" smtClean="0">
                <a:solidFill>
                  <a:srgbClr val="C00000"/>
                </a:solidFill>
              </a:rPr>
              <a:t>REFORM IS THE ADJECTIVE</a:t>
            </a:r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2667000" y="4891088"/>
            <a:ext cx="4070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C00000"/>
                </a:solidFill>
              </a:rPr>
              <a:t>Compiled by Michael Livni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 sz="3600" b="1" smtClean="0">
                <a:solidFill>
                  <a:srgbClr val="CC3300"/>
                </a:solidFill>
              </a:rPr>
              <a:t>REFORM ZIONIST PERSPECTIVE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76200" y="1066800"/>
          <a:ext cx="20574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</a:tblGrid>
              <a:tr h="14478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400" dirty="0" smtClean="0"/>
                        <a:t>JUDAISM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RITUAL &amp;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u="none" dirty="0" smtClean="0"/>
                        <a:t>RELIGION: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/>
                        <a:t>BELIEF &amp;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/>
                        <a:t>BEHAVIOR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/>
                        <a:t>(HALACHIC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baseline="0" dirty="0" smtClean="0"/>
                        <a:t>  AUTHORITY)</a:t>
                      </a:r>
                      <a:endParaRPr lang="en-US" sz="18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en-US" sz="1800" b="1" dirty="0" smtClean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/>
                        <a:t>COMMUNITY &amp;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/>
                        <a:t>COMMUNITY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/>
                        <a:t>           of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/>
                        <a:t>COMMUNITIES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/>
                        <a:t>(PEOPLEHOOD)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2133600" y="1066800"/>
          <a:ext cx="21336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</a:tblGrid>
              <a:tr h="14478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CLASSIC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REFORM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1825 - 1925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000" b="1" u="sng" dirty="0" smtClean="0">
                          <a:solidFill>
                            <a:srgbClr val="00B050"/>
                          </a:solidFill>
                        </a:rPr>
                        <a:t>AFFIRM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 but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RE-FORM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EGALITARIAN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(HALACHA  NOT</a:t>
                      </a:r>
                      <a:r>
                        <a:rPr lang="en-US" sz="18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AUTHORITATIVE)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98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000" b="1" u="sng" dirty="0" smtClean="0">
                          <a:solidFill>
                            <a:srgbClr val="FF0000"/>
                          </a:solidFill>
                        </a:rPr>
                        <a:t>NEGATE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COMMUNITY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of</a:t>
                      </a: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RITUAL ONLY.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SUBSTITUTE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UNIVERSAL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MISSION</a:t>
                      </a:r>
                      <a:endParaRPr lang="en-US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/>
        </p:nvGraphicFramePr>
        <p:xfrm>
          <a:off x="4267200" y="1066800"/>
          <a:ext cx="24384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</a:tblGrid>
              <a:tr h="14478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CHALUTZIUT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CULTURAL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ZIONISM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1900 - 1950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000" b="1" u="sng" dirty="0" smtClean="0">
                          <a:solidFill>
                            <a:srgbClr val="FF0000"/>
                          </a:solidFill>
                        </a:rPr>
                        <a:t>NEGATE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SUBSTITUTE</a:t>
                      </a:r>
                      <a:br>
                        <a:rPr lang="en-US" sz="18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UNIVERSAL</a:t>
                      </a:r>
                      <a:br>
                        <a:rPr lang="en-US" sz="1800" b="1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IDEOLOGY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(SOCIALISMS)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98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000" b="1" u="sng" dirty="0" smtClean="0">
                          <a:solidFill>
                            <a:srgbClr val="00B050"/>
                          </a:solidFill>
                        </a:rPr>
                        <a:t>AFFIRM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 but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RE-FORM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HEBREW LAND,</a:t>
                      </a:r>
                      <a:br>
                        <a:rPr lang="en-US" sz="1800" b="1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LANGUAGE,</a:t>
                      </a:r>
                      <a:r>
                        <a:rPr lang="en-US" sz="1800" b="1" baseline="0" dirty="0" smtClean="0">
                          <a:solidFill>
                            <a:srgbClr val="00B050"/>
                          </a:solidFill>
                        </a:rPr>
                        <a:t> LABOR</a:t>
                      </a:r>
                      <a:endParaRPr lang="en-US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“FREE JUDAISM”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SOCIAL</a:t>
                      </a:r>
                      <a:r>
                        <a:rPr lang="en-US" sz="18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JUSTICE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טבלה 9"/>
          <p:cNvGraphicFramePr>
            <a:graphicFrameLocks noGrp="1"/>
          </p:cNvGraphicFramePr>
          <p:nvPr/>
        </p:nvGraphicFramePr>
        <p:xfrm>
          <a:off x="6705600" y="1066800"/>
          <a:ext cx="23622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</a:tblGrid>
              <a:tr h="14478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REFORM ZIONISM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1975 –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/>
                        <a:t>(SYNTHESIS)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u="sng" dirty="0" smtClean="0">
                          <a:solidFill>
                            <a:srgbClr val="00B050"/>
                          </a:solidFill>
                        </a:rPr>
                        <a:t>AFFIRM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 but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RE-FORM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EGALITARIAN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(HALACHA  NOT</a:t>
                      </a:r>
                      <a:r>
                        <a:rPr lang="en-US" sz="18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AUTHORITATIVE)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0980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u="sng" dirty="0" smtClean="0">
                          <a:solidFill>
                            <a:srgbClr val="00B050"/>
                          </a:solidFill>
                        </a:rPr>
                        <a:t>AFFIRM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 but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RE-FORM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HEBREW LAND,</a:t>
                      </a:r>
                      <a:br>
                        <a:rPr lang="en-US" sz="1800" b="1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LANGUAGE,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700" b="1" dirty="0" smtClean="0">
                          <a:solidFill>
                            <a:srgbClr val="00B050"/>
                          </a:solidFill>
                        </a:rPr>
                        <a:t>CREATIVE  JUDAISM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SOCIAL</a:t>
                      </a:r>
                      <a:r>
                        <a:rPr lang="en-US" sz="18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JUSTICE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685800"/>
            <a:ext cx="8402637" cy="1143000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3600" b="1" dirty="0" smtClean="0">
                <a:solidFill>
                  <a:srgbClr val="006F96"/>
                </a:solidFill>
              </a:rPr>
              <a:t>REFORM ZIONISM</a:t>
            </a:r>
            <a:br>
              <a:rPr lang="en-US" sz="3600" b="1" dirty="0" smtClean="0">
                <a:solidFill>
                  <a:srgbClr val="006F96"/>
                </a:solidFill>
              </a:rPr>
            </a:br>
            <a:r>
              <a:rPr lang="en-US" sz="2400" b="1" dirty="0">
                <a:solidFill>
                  <a:srgbClr val="FF0000"/>
                </a:solidFill>
                <a:ea typeface="+mn-ea"/>
              </a:rPr>
              <a:t>A REFORM INTERPRETATION OF A CULTURAL ZIONIST VISION.</a:t>
            </a:r>
            <a:br>
              <a:rPr lang="en-US" sz="2400" b="1" dirty="0">
                <a:solidFill>
                  <a:srgbClr val="FF0000"/>
                </a:solidFill>
                <a:ea typeface="+mn-ea"/>
              </a:rPr>
            </a:br>
            <a:r>
              <a:rPr lang="en-US" sz="2400" b="1" dirty="0">
                <a:solidFill>
                  <a:srgbClr val="000000"/>
                </a:solidFill>
                <a:ea typeface="+mn-ea"/>
              </a:rPr>
              <a:t>WHAT ARE THE PREREQUISITES?</a:t>
            </a:r>
            <a:br>
              <a:rPr lang="en-US" sz="2400" b="1" dirty="0">
                <a:solidFill>
                  <a:srgbClr val="000000"/>
                </a:solidFill>
                <a:ea typeface="+mn-ea"/>
              </a:rPr>
            </a:br>
            <a:endParaRPr lang="en-CA" sz="3600" b="1" dirty="0" smtClean="0">
              <a:solidFill>
                <a:srgbClr val="006F9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1981200"/>
            <a:ext cx="6781800" cy="4619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IDEOLOGY / VISION:  A COGNITIVE MAP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6172200"/>
            <a:ext cx="6705600" cy="4619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MOVE SOCIETY TOWARDS THE VISION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1463" y="5341938"/>
            <a:ext cx="8305800" cy="8302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PEOPLE’S MOVEMENT (LED BY VOLUNTEERS) – PERSONAL COMMITMENT, WITH OTHERS, TO: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5113" y="4495800"/>
            <a:ext cx="8153400" cy="8302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00B050"/>
                </a:solidFill>
                <a:latin typeface="Arial"/>
                <a:cs typeface="Arial"/>
              </a:rPr>
              <a:t>COMMUNITIES THAT REALIZE A REFORM ZIONIST WAY OF LIFE AS A “TORAT CHAIM”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514600"/>
            <a:ext cx="8763000" cy="8302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CC3300"/>
                </a:solidFill>
                <a:latin typeface="Arial"/>
                <a:cs typeface="Arial"/>
              </a:rPr>
              <a:t>FORMAL REFORM ZIONIST EDUCATIONAL CURRICULUM K-12  (ISRAEL)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1463" y="3440113"/>
            <a:ext cx="8348662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INFORMAL EDUCATION (AUTONOMOUS YOUTH MOVEMENT)  TO PATHS OF REALIZATION IN ISRAEL and the DIASPORA  WHICH LEAD TO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2" grpId="0"/>
      <p:bldP spid="3" grpId="0"/>
      <p:bldP spid="4" grpId="0"/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71600"/>
          </a:xfrm>
        </p:spPr>
        <p:txBody>
          <a:bodyPr/>
          <a:lstStyle/>
          <a:p>
            <a:r>
              <a:rPr lang="en-US" sz="3600" b="1" smtClean="0">
                <a:solidFill>
                  <a:schemeClr val="accent2"/>
                </a:solidFill>
              </a:rPr>
              <a:t>THE CHALLENGES FACING US </a:t>
            </a:r>
            <a:r>
              <a:rPr lang="en-US" sz="3600" smtClean="0">
                <a:solidFill>
                  <a:schemeClr val="accent2"/>
                </a:solidFill>
              </a:rPr>
              <a:t/>
            </a:r>
            <a:br>
              <a:rPr lang="en-US" sz="3600" smtClean="0">
                <a:solidFill>
                  <a:schemeClr val="accent2"/>
                </a:solidFill>
              </a:rPr>
            </a:br>
            <a:r>
              <a:rPr lang="en-US" sz="3600" b="1" smtClean="0">
                <a:solidFill>
                  <a:schemeClr val="accent2"/>
                </a:solidFill>
              </a:rPr>
              <a:t>AS</a:t>
            </a:r>
            <a:r>
              <a:rPr lang="en-US" sz="3600" smtClean="0">
                <a:solidFill>
                  <a:schemeClr val="accent2"/>
                </a:solidFill>
              </a:rPr>
              <a:t> </a:t>
            </a:r>
            <a:r>
              <a:rPr lang="en-US" sz="3600" b="1" smtClean="0">
                <a:solidFill>
                  <a:schemeClr val="accent2"/>
                </a:solidFill>
              </a:rPr>
              <a:t>REFORM  ZIONISTS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648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CC3300"/>
                </a:solidFill>
              </a:rPr>
              <a:t>FORMULATING A VISION (VISIONS) OF A “TORAT CHAIM” and AN ACTION PROGRAM FOR ITS REALIZATION</a:t>
            </a:r>
            <a:r>
              <a:rPr lang="he-IL" dirty="0" smtClean="0"/>
              <a:t> </a:t>
            </a: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DEVELOPING AN EDUCATIONAL PROG-</a:t>
            </a:r>
            <a:r>
              <a:rPr lang="he-IL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RESSION – COGNITIVE , EXPERIENTIAL</a:t>
            </a:r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MOBILIZING A CRITICAL MASS  WHICH TAKES UPON ITSELF TO FURTHER THE VISION – A LIFE OF MISSION (</a:t>
            </a:r>
            <a:r>
              <a:rPr lang="en-US" i="1" dirty="0" smtClean="0">
                <a:solidFill>
                  <a:srgbClr val="FF0000"/>
                </a:solidFill>
              </a:rPr>
              <a:t>SHLICHUT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IN ISRAEL and the DIASPORA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228600" y="1066800"/>
            <a:ext cx="8686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FF0000"/>
                </a:solidFill>
              </a:rPr>
              <a:t>A CHALLENGE FOR REFORM ZIONISM in ISRAEL!</a:t>
            </a:r>
          </a:p>
          <a:p>
            <a:pPr algn="ctr" eaLnBrk="1" hangingPunct="1"/>
            <a:r>
              <a:rPr lang="en-US" sz="2400" b="1">
                <a:solidFill>
                  <a:srgbClr val="00B555"/>
                </a:solidFill>
              </a:rPr>
              <a:t>A CHALLENGE FOR REFORM ZIONISM in the DIASPORA!</a:t>
            </a:r>
          </a:p>
          <a:p>
            <a:pPr algn="ctr" eaLnBrk="1" hangingPunct="1"/>
            <a:r>
              <a:rPr lang="en-US" sz="2400" b="1">
                <a:solidFill>
                  <a:srgbClr val="002060"/>
                </a:solidFill>
              </a:rPr>
              <a:t>HOW WILL WE, THE NEXT GENERATION, MEET THE CHALLENGE?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94" name="Group 46"/>
          <p:cNvGraphicFramePr>
            <a:graphicFrameLocks noGrp="1"/>
          </p:cNvGraphicFramePr>
          <p:nvPr/>
        </p:nvGraphicFramePr>
        <p:xfrm>
          <a:off x="457200" y="1752600"/>
          <a:ext cx="8229600" cy="1219200"/>
        </p:xfrm>
        <a:graphic>
          <a:graphicData uri="http://schemas.openxmlformats.org/drawingml/2006/table">
            <a:tbl>
              <a:tblPr/>
              <a:tblGrid>
                <a:gridCol w="4038600"/>
                <a:gridCol w="4191000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POLITICAL  ZIONISM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THEODOR  HERZL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CULTURAL ZIONISM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ACHAD HA’AM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7" name="Text Box 27"/>
          <p:cNvSpPr txBox="1">
            <a:spLocks noChangeArrowheads="1"/>
          </p:cNvSpPr>
          <p:nvPr/>
        </p:nvSpPr>
        <p:spPr bwMode="auto">
          <a:xfrm>
            <a:off x="533400" y="533400"/>
            <a:ext cx="8229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70C0"/>
                </a:solidFill>
              </a:rPr>
              <a:t>ZIONISM:  A JEWISH RESPONSE TO THE 			CRISIS OF MODERNITY</a:t>
            </a:r>
            <a:endParaRPr lang="en-CA" sz="2800" b="1">
              <a:solidFill>
                <a:srgbClr val="0070C0"/>
              </a:solidFill>
            </a:endParaRPr>
          </a:p>
        </p:txBody>
      </p:sp>
      <p:pic>
        <p:nvPicPr>
          <p:cNvPr id="3078" name="Picture 47" descr="ACHAD HA 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505200"/>
            <a:ext cx="1905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8" descr="Theodor_Herz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81400"/>
            <a:ext cx="1981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 Box 49"/>
          <p:cNvSpPr txBox="1">
            <a:spLocks noChangeArrowheads="1"/>
          </p:cNvSpPr>
          <p:nvPr/>
        </p:nvSpPr>
        <p:spPr bwMode="auto">
          <a:xfrm>
            <a:off x="914400" y="6469063"/>
            <a:ext cx="6477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    1860 -1904                                                    </a:t>
            </a:r>
            <a:r>
              <a:rPr lang="en-CA"/>
              <a:t>1856 - 1927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13263"/>
            <a:ext cx="3962400" cy="973137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70C0"/>
                </a:solidFill>
                <a:latin typeface="Arial"/>
                <a:cs typeface="Arial"/>
              </a:rPr>
              <a:t>“LIKE ALL NATIONS”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70C0"/>
                </a:solidFill>
                <a:latin typeface="Arial"/>
                <a:cs typeface="Arial"/>
              </a:rPr>
              <a:t>LIBERAL-DEMOCRATIC</a:t>
            </a:r>
            <a:endParaRPr lang="en-CA" sz="2600" b="1" kern="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581400"/>
            <a:ext cx="3962400" cy="4921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70C0"/>
                </a:solidFill>
                <a:latin typeface="Arial"/>
                <a:cs typeface="Arial"/>
              </a:rPr>
              <a:t>(PHYSICAL SURVIVAL)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671638"/>
            <a:ext cx="3962400" cy="14525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70C0"/>
                </a:solidFill>
                <a:latin typeface="Arial"/>
                <a:cs typeface="Arial"/>
              </a:rPr>
              <a:t>STATE FOR THE JEWS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70C0"/>
                </a:solidFill>
                <a:latin typeface="Arial"/>
                <a:cs typeface="Arial"/>
              </a:rPr>
              <a:t>FINITE AIM –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70C0"/>
                </a:solidFill>
                <a:latin typeface="Arial"/>
                <a:cs typeface="Arial"/>
              </a:rPr>
              <a:t>		SAVE JEWS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04838"/>
            <a:ext cx="3962400" cy="10715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000" b="1" kern="0" dirty="0">
                <a:solidFill>
                  <a:srgbClr val="0070C0"/>
                </a:solidFill>
                <a:latin typeface="Arial"/>
                <a:cs typeface="Arial"/>
              </a:rPr>
              <a:t>POLITICAL ZIONISM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***************************</a:t>
            </a:r>
            <a:endParaRPr lang="en-US" sz="28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4518025"/>
            <a:ext cx="3200400" cy="8921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7030A0"/>
                </a:solidFill>
                <a:latin typeface="Arial"/>
                <a:cs typeface="Arial"/>
              </a:rPr>
              <a:t>“UNIQUE” and PURPOSEFUL</a:t>
            </a:r>
            <a:endParaRPr lang="en-CA" sz="2600" b="1" kern="0" dirty="0">
              <a:solidFill>
                <a:srgbClr val="7030A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3581400"/>
            <a:ext cx="4038600" cy="4921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7030A0"/>
                </a:solidFill>
                <a:latin typeface="Arial"/>
                <a:cs typeface="Arial"/>
              </a:rPr>
              <a:t>(CULTURAL RENEWAL)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676400"/>
            <a:ext cx="3962400" cy="14525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7030A0"/>
                </a:solidFill>
                <a:latin typeface="Arial"/>
                <a:cs typeface="Arial"/>
              </a:rPr>
              <a:t>JEWISH STATE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7030A0"/>
                </a:solidFill>
                <a:latin typeface="Arial"/>
                <a:cs typeface="Arial"/>
              </a:rPr>
              <a:t>INIFINITE AIM –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7030A0"/>
                </a:solidFill>
                <a:latin typeface="Arial"/>
                <a:cs typeface="Arial"/>
              </a:rPr>
              <a:t>		SAVE JUDAISM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5800" y="609600"/>
            <a:ext cx="4038600" cy="10715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000" b="1" kern="0" dirty="0">
                <a:solidFill>
                  <a:srgbClr val="7030A0"/>
                </a:solidFill>
                <a:latin typeface="Arial"/>
                <a:cs typeface="Arial"/>
              </a:rPr>
              <a:t>CULTURAL ZIONISM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***************************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228600"/>
            <a:ext cx="4953000" cy="11636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600" b="1" kern="0" dirty="0">
                <a:solidFill>
                  <a:srgbClr val="0070C0"/>
                </a:solidFill>
                <a:latin typeface="Arial"/>
                <a:cs typeface="Arial"/>
              </a:rPr>
              <a:t>POLITICAL ZIONISM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***************************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371600"/>
            <a:ext cx="8305800" cy="9731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0000"/>
                </a:solidFill>
                <a:latin typeface="Arial"/>
                <a:cs typeface="Arial"/>
              </a:rPr>
              <a:t>STATE AS A FRAMEWORK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0000"/>
                </a:solidFill>
                <a:latin typeface="Arial"/>
                <a:cs typeface="Arial"/>
              </a:rPr>
              <a:t>		FOR PARAMETERS OF NATIONAL POLICY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344738"/>
            <a:ext cx="4648200" cy="4921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600" b="1" kern="0" dirty="0">
                <a:solidFill>
                  <a:srgbClr val="002060"/>
                </a:solidFill>
                <a:latin typeface="Arial"/>
                <a:cs typeface="Arial"/>
              </a:rPr>
              <a:t>SOCIAL-ECONOMIC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2784475"/>
            <a:ext cx="4267200" cy="4921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600" b="1" kern="0" dirty="0">
                <a:solidFill>
                  <a:srgbClr val="7030A0"/>
                </a:solidFill>
                <a:latin typeface="Arial"/>
                <a:cs typeface="Arial"/>
              </a:rPr>
              <a:t>EDUCATION-CULTURE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3276600"/>
            <a:ext cx="6400800" cy="49212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600" b="1" kern="0" dirty="0">
                <a:solidFill>
                  <a:srgbClr val="00B050"/>
                </a:solidFill>
                <a:latin typeface="Arial"/>
                <a:cs typeface="Arial"/>
              </a:rPr>
              <a:t>LAND:  SETTLEMENT / ECOLOGY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768725"/>
            <a:ext cx="5334000" cy="9731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600" b="1" kern="0" dirty="0">
                <a:solidFill>
                  <a:srgbClr val="FF0000"/>
                </a:solidFill>
                <a:latin typeface="Arial"/>
                <a:cs typeface="Arial"/>
              </a:rPr>
              <a:t>INTER-NATIONAL RELATIONS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FF0000"/>
                </a:solidFill>
                <a:latin typeface="Arial"/>
                <a:cs typeface="Arial"/>
              </a:rPr>
              <a:t>    (MILITANT – MODERATE)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5029200"/>
            <a:ext cx="8153400" cy="973138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0000"/>
                </a:solidFill>
                <a:latin typeface="Arial"/>
                <a:cs typeface="Arial"/>
              </a:rPr>
              <a:t>POLICY PARAMETERS –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600" b="1" kern="0" dirty="0">
                <a:solidFill>
                  <a:srgbClr val="000000"/>
                </a:solidFill>
                <a:latin typeface="Arial"/>
                <a:cs typeface="Arial"/>
              </a:rPr>
              <a:t>			WESTERN POLITICAL PHILOSOPHIES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76200"/>
            <a:ext cx="8229600" cy="9906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7030A0"/>
                </a:solidFill>
              </a:rPr>
              <a:t>CULTURAL ZIONISM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***************************</a:t>
            </a:r>
            <a:endParaRPr lang="en-CA" sz="2800" b="1" smtClean="0"/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8305800" cy="13716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800" b="1" dirty="0" smtClean="0"/>
              <a:t>A  JEWISH STATE  AS A FRAMEWORK FOR NATIONAL RENEWAL - A VISION FOR  TIKKUN  ADAM,  AM  V’OLAM</a:t>
            </a:r>
          </a:p>
          <a:p>
            <a:pPr eaLnBrk="1" hangingPunct="1">
              <a:defRPr/>
            </a:pPr>
            <a:endParaRPr lang="en-CA" sz="2800" dirty="0" smtClean="0"/>
          </a:p>
        </p:txBody>
      </p:sp>
      <p:graphicFrame>
        <p:nvGraphicFramePr>
          <p:cNvPr id="9325" name="Group 109"/>
          <p:cNvGraphicFramePr>
            <a:graphicFrameLocks noGrp="1"/>
          </p:cNvGraphicFramePr>
          <p:nvPr>
            <p:ph sz="half" idx="2"/>
          </p:nvPr>
        </p:nvGraphicFramePr>
        <p:xfrm>
          <a:off x="685800" y="3276600"/>
          <a:ext cx="7696200" cy="2222500"/>
        </p:xfrm>
        <a:graphic>
          <a:graphicData uri="http://schemas.openxmlformats.org/drawingml/2006/table">
            <a:tbl>
              <a:tblPr/>
              <a:tblGrid>
                <a:gridCol w="4267200"/>
                <a:gridCol w="3429000"/>
              </a:tblGrid>
              <a:tr h="1142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PROPHET “MOVEMENT”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“ORGANIZATION”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CREATIVE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TENSION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29" name="Line 91"/>
          <p:cNvSpPr>
            <a:spLocks noChangeShapeType="1"/>
          </p:cNvSpPr>
          <p:nvPr/>
        </p:nvSpPr>
        <p:spPr bwMode="auto">
          <a:xfrm flipH="1" flipV="1">
            <a:off x="1219200" y="4446588"/>
            <a:ext cx="16764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92"/>
          <p:cNvSpPr>
            <a:spLocks noChangeShapeType="1"/>
          </p:cNvSpPr>
          <p:nvPr/>
        </p:nvSpPr>
        <p:spPr bwMode="auto">
          <a:xfrm flipV="1">
            <a:off x="4953000" y="4522788"/>
            <a:ext cx="17526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Text Box 97"/>
          <p:cNvSpPr txBox="1">
            <a:spLocks noChangeArrowheads="1"/>
          </p:cNvSpPr>
          <p:nvPr/>
        </p:nvSpPr>
        <p:spPr bwMode="auto">
          <a:xfrm>
            <a:off x="914400" y="5257800"/>
            <a:ext cx="769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32" name="Text Box 98"/>
          <p:cNvSpPr txBox="1">
            <a:spLocks noChangeArrowheads="1"/>
          </p:cNvSpPr>
          <p:nvPr/>
        </p:nvSpPr>
        <p:spPr bwMode="auto">
          <a:xfrm>
            <a:off x="571500" y="5697538"/>
            <a:ext cx="7924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7030A0"/>
                </a:solidFill>
              </a:rPr>
              <a:t>CONTINUED CREATIVE SURVIVAL- RENEWAL  OF THE  JEWISH PEOPLE</a:t>
            </a:r>
            <a:endParaRPr lang="en-CA" sz="2800" b="1">
              <a:solidFill>
                <a:srgbClr val="7030A0"/>
              </a:solidFill>
            </a:endParaRPr>
          </a:p>
        </p:txBody>
      </p:sp>
      <p:sp>
        <p:nvSpPr>
          <p:cNvPr id="5133" name="Line 99"/>
          <p:cNvSpPr>
            <a:spLocks noChangeShapeType="1"/>
          </p:cNvSpPr>
          <p:nvPr/>
        </p:nvSpPr>
        <p:spPr bwMode="auto">
          <a:xfrm>
            <a:off x="4106863" y="5427663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57200" y="2514600"/>
            <a:ext cx="815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70C0"/>
                </a:solidFill>
              </a:rPr>
              <a:t>INPUT FROM THE JEWISH HERITAGE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  <p:bldP spid="5129" grpId="0" animBg="1"/>
      <p:bldP spid="5130" grpId="0" animBg="1"/>
      <p:bldP spid="5132" grpId="0"/>
      <p:bldP spid="5133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533400" y="0"/>
            <a:ext cx="815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/>
              <a:t>ZIONISM IN THE 21</a:t>
            </a:r>
            <a:r>
              <a:rPr lang="en-US" sz="3200" b="1" baseline="30000"/>
              <a:t>st</a:t>
            </a:r>
            <a:r>
              <a:rPr lang="en-US" sz="3200" b="1"/>
              <a:t> CENTURY</a:t>
            </a:r>
            <a:endParaRPr lang="en-CA" sz="3200" b="1"/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533400" y="5649913"/>
            <a:ext cx="845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ISRAEL AS A “JEWISH AND DEMOCRATIC” STATE.  WHAT DOES IT MEAN?</a:t>
            </a:r>
            <a:endParaRPr lang="en-CA" sz="2800" b="1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25475" y="654050"/>
            <a:ext cx="7239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 b="1" u="sng">
                <a:solidFill>
                  <a:srgbClr val="C00000"/>
                </a:solidFill>
              </a:rPr>
              <a:t>POLITICAL ZIONISM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3075" y="1276350"/>
            <a:ext cx="7391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800" b="1">
                <a:solidFill>
                  <a:srgbClr val="7030A0"/>
                </a:solidFill>
              </a:rPr>
              <a:t>FINITE END AIM ACCOMPLISHED WITH THE ESTABLISHMENT OF </a:t>
            </a:r>
            <a:r>
              <a:rPr lang="en-US" sz="2800" b="1">
                <a:solidFill>
                  <a:srgbClr val="FF0000"/>
                </a:solidFill>
              </a:rPr>
              <a:t>ISRAEL AS A SOVEREIGN STATE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73075" y="2687638"/>
            <a:ext cx="821372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600" b="1">
                <a:solidFill>
                  <a:srgbClr val="00B050"/>
                </a:solidFill>
              </a:rPr>
              <a:t>POLICY PARAMETERS OF WESTERN POLITICAL   PHILOSOPHIES  EXPRESSED THROUGH  ISRAELI POLITICAL PARTIES.  THEREFORE: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8638" y="3979863"/>
            <a:ext cx="792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200" b="1">
                <a:solidFill>
                  <a:srgbClr val="CC6600"/>
                </a:solidFill>
              </a:rPr>
              <a:t>IN THE DIASPORA – PRO-ISRAELISM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" y="4486275"/>
            <a:ext cx="7635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3200" b="1">
                <a:solidFill>
                  <a:srgbClr val="CC6600"/>
                </a:solidFill>
              </a:rPr>
              <a:t>IN ISRAEL – “POST ZIONISM”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" y="5111750"/>
            <a:ext cx="7065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THE LINK WITH CULTURAL ZIONISM:</a:t>
            </a:r>
            <a:r>
              <a:rPr lang="en-US" sz="280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tx1"/>
                </a:solidFill>
              </a:rPr>
              <a:t>CULTURAL ZIONISM IN THE 21st CENTURY</a:t>
            </a:r>
            <a:endParaRPr lang="en-CA" sz="3200" b="1" smtClean="0">
              <a:solidFill>
                <a:schemeClr val="tx1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001000" cy="18288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</a:rPr>
              <a:t>    </a:t>
            </a:r>
            <a:r>
              <a:rPr lang="en-US" sz="2800" b="1" u="sng" dirty="0" smtClean="0">
                <a:solidFill>
                  <a:srgbClr val="0070C0"/>
                </a:solidFill>
              </a:rPr>
              <a:t>PARAMETERS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b="1" dirty="0" smtClean="0">
                <a:solidFill>
                  <a:srgbClr val="0070C0"/>
                </a:solidFill>
              </a:rPr>
              <a:t>    DEMOCRACY, SOCIAL JUSTICE, COMMUNITY,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b="1" dirty="0" smtClean="0">
                <a:solidFill>
                  <a:srgbClr val="0070C0"/>
                </a:solidFill>
              </a:rPr>
              <a:t>    THE DIVINITY OF ERETZ ISRAEL, ENVIRONMENT, JEWISH LAW AND RITUAL.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CA" sz="2800" dirty="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9750" y="1157288"/>
            <a:ext cx="7620000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600" b="1">
                <a:solidFill>
                  <a:srgbClr val="FF0000"/>
                </a:solidFill>
              </a:rPr>
              <a:t>THE STATE AS A MEANS FOR TIKKUN (TRANSFORMATION) OF THE INDIVIDUAL, THE JEWISH PEOPLE, AND THE WORLD.</a:t>
            </a:r>
          </a:p>
          <a:p>
            <a:pPr algn="ctr" eaLnBrk="1" hangingPunct="1">
              <a:lnSpc>
                <a:spcPct val="90000"/>
              </a:lnSpc>
            </a:pPr>
            <a:endParaRPr lang="en-US" sz="26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 rot="10800000" flipV="1">
            <a:off x="762000" y="2667000"/>
            <a:ext cx="769620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3000" b="1">
                <a:solidFill>
                  <a:srgbClr val="00B050"/>
                </a:solidFill>
              </a:rPr>
              <a:t>VISIONS OF RENEWAL in the JEWISH STATE: “WITHOUT VISION THE PEOPLE BECOME UNRULY” </a:t>
            </a:r>
            <a:r>
              <a:rPr lang="en-US" sz="2800" b="1">
                <a:solidFill>
                  <a:srgbClr val="00B050"/>
                </a:solidFill>
              </a:rPr>
              <a:t>	</a:t>
            </a:r>
            <a:r>
              <a:rPr lang="en-US" sz="2000" b="1">
                <a:solidFill>
                  <a:srgbClr val="00B050"/>
                </a:solidFill>
              </a:rPr>
              <a:t>(PROVERBS 28:19)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 build="p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200" b="1" u="sng" smtClean="0">
                <a:solidFill>
                  <a:srgbClr val="CC3300"/>
                </a:solidFill>
              </a:rPr>
              <a:t>THE CONCEPT OF ECO-ZIONISM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09600" y="5334000"/>
            <a:ext cx="8001000" cy="112871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ECO - ZIONISM as SYNTHESIS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1066800"/>
            <a:ext cx="762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B050"/>
                </a:solidFill>
              </a:rPr>
              <a:t>As derived from POLITICAL ZIONISM,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" y="1590675"/>
            <a:ext cx="8763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B050"/>
                </a:solidFill>
              </a:rPr>
              <a:t>“Like All the Nations” - Utilitarian – for our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 b="1">
                <a:solidFill>
                  <a:srgbClr val="00B050"/>
                </a:solidFill>
              </a:rPr>
              <a:t> benefit and for the benefit of future generations – “green movements”.</a:t>
            </a:r>
            <a:endParaRPr lang="en-US" sz="28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3200400"/>
            <a:ext cx="7446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3333FF"/>
                </a:solidFill>
              </a:rPr>
              <a:t>As derived from CULTURAL ZIONISM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3662363"/>
            <a:ext cx="8077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3333FF"/>
                </a:solidFill>
              </a:rPr>
              <a:t>The integrity of CREATION as a whole and the environment  in Israel as </a:t>
            </a:r>
            <a:r>
              <a:rPr lang="en-US" sz="2800" b="1" u="sng">
                <a:solidFill>
                  <a:srgbClr val="3333FF"/>
                </a:solidFill>
              </a:rPr>
              <a:t>absolute Jewish</a:t>
            </a:r>
            <a:r>
              <a:rPr lang="en-US" sz="2800" b="1">
                <a:solidFill>
                  <a:srgbClr val="3333FF"/>
                </a:solidFill>
              </a:rPr>
              <a:t> (and universal) values.  (Faith)</a:t>
            </a:r>
            <a:endParaRPr lang="he-IL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3" grpId="0"/>
      <p:bldP spid="4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288" y="0"/>
            <a:ext cx="8569325" cy="685800"/>
          </a:xfrm>
        </p:spPr>
        <p:txBody>
          <a:bodyPr/>
          <a:lstStyle/>
          <a:p>
            <a:r>
              <a:rPr lang="en-US" sz="2800" b="1" smtClean="0">
                <a:solidFill>
                  <a:srgbClr val="004F8A"/>
                </a:solidFill>
              </a:rPr>
              <a:t>STORIES OF CREATION – THE LOTAN VIEW  </a:t>
            </a:r>
            <a:endParaRPr lang="he-IL" sz="2800" smtClean="0">
              <a:solidFill>
                <a:srgbClr val="004F8A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762000"/>
            <a:ext cx="91440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900" b="1"/>
              <a:t>As travelers on space ship Earth, we (and Western civilization) have inherited conflicting messages regarding our relationship to the environment from the stories of Creation in the Book of Genesis</a:t>
            </a:r>
            <a:endParaRPr lang="he-IL" sz="1900" b="1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5288" y="1817688"/>
            <a:ext cx="8280400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000" b="1">
                <a:solidFill>
                  <a:srgbClr val="FF0000"/>
                </a:solidFill>
              </a:rPr>
              <a:t>ON THE ONE HAND</a:t>
            </a:r>
            <a:r>
              <a:rPr lang="he-IL" sz="2000" b="1">
                <a:solidFill>
                  <a:srgbClr val="FF0000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he-IL" sz="2000" b="1">
                <a:solidFill>
                  <a:srgbClr val="FF0000"/>
                </a:solidFill>
              </a:rPr>
              <a:t>"</a:t>
            </a:r>
            <a:r>
              <a:rPr lang="en-US" sz="2000" b="1">
                <a:solidFill>
                  <a:srgbClr val="FF0000"/>
                </a:solidFill>
              </a:rPr>
              <a:t>…the Divine blessed them and said to them: ‘fill the earth and master it; and rule the fish of the sea, the birds of the sky and all living things that creep on earth’”.   </a:t>
            </a:r>
            <a:r>
              <a:rPr lang="en-US" sz="1600" b="1">
                <a:solidFill>
                  <a:srgbClr val="FF0000"/>
                </a:solidFill>
              </a:rPr>
              <a:t>Genesis 1:28</a:t>
            </a:r>
            <a:endParaRPr lang="he-IL" sz="1600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4017963"/>
            <a:ext cx="7848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en-US" b="1"/>
              <a:t>We will summarize our position by relating the Midrash (Talmudic  commentary)  that we chose to represent Kibbutz Lotan </a:t>
            </a:r>
            <a:endParaRPr lang="he-IL" b="1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9388" y="4797425"/>
            <a:ext cx="87852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1">
                <a:solidFill>
                  <a:srgbClr val="005AB4"/>
                </a:solidFill>
                <a:cs typeface="Guttman-Aram" pitchFamily="2" charset="-79"/>
              </a:rPr>
              <a:t>“When the Divine created the first human, the Divine placed the human amongst all the trees in the garden of Eden and said:  Behold my deeds how handsome and fine they are and all that I created, for you I created. Take care not to spoil and destroy my world for if you do so there is no one who will repair after you. “ </a:t>
            </a:r>
            <a:r>
              <a:rPr lang="en-US" sz="1600" b="1">
                <a:solidFill>
                  <a:srgbClr val="005AB4"/>
                </a:solidFill>
                <a:cs typeface="Guttman-Aram" pitchFamily="2" charset="-79"/>
              </a:rPr>
              <a:t>Kohelet Rabbah 7, 13.</a:t>
            </a:r>
            <a:endParaRPr lang="he-IL" sz="1600" b="1">
              <a:solidFill>
                <a:srgbClr val="005AB4"/>
              </a:solidFill>
              <a:cs typeface="Guttman-Aram" pitchFamily="2" charset="-79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7200" y="3048000"/>
            <a:ext cx="8305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00B555"/>
                </a:solidFill>
              </a:rPr>
              <a:t>ON THE OTHER HAND:</a:t>
            </a:r>
          </a:p>
          <a:p>
            <a:pPr eaLnBrk="1" hangingPunct="1"/>
            <a:r>
              <a:rPr lang="en-US" sz="2000" b="1">
                <a:solidFill>
                  <a:srgbClr val="00B555"/>
                </a:solidFill>
              </a:rPr>
              <a:t>“The Divine took the man and placed him in the garden of Eden, to till it and tend it.” Genesis  2: 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813</Words>
  <Application>Microsoft Office PowerPoint</Application>
  <PresentationFormat>On-screen Show (4:3)</PresentationFormat>
  <Paragraphs>146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Guttman-Aram</vt:lpstr>
      <vt:lpstr>Default Design</vt:lpstr>
      <vt:lpstr>(REFORM) ZIONISM AS  A JEWISH RESPONSE TO MODERNITY</vt:lpstr>
      <vt:lpstr>PowerPoint Presentation</vt:lpstr>
      <vt:lpstr>PowerPoint Presentation</vt:lpstr>
      <vt:lpstr>PowerPoint Presentation</vt:lpstr>
      <vt:lpstr>CULTURAL ZIONISM ***************************</vt:lpstr>
      <vt:lpstr>PowerPoint Presentation</vt:lpstr>
      <vt:lpstr>CULTURAL ZIONISM IN THE 21st CENTURY</vt:lpstr>
      <vt:lpstr>THE CONCEPT OF ECO-ZIONISM</vt:lpstr>
      <vt:lpstr>STORIES OF CREATION – THE LOTAN VIEW  </vt:lpstr>
      <vt:lpstr>REFORM ZIONIST PERSPECTIVE</vt:lpstr>
      <vt:lpstr>REFORM ZIONISM A REFORM INTERPRETATION OF A CULTURAL ZIONIST VISION. WHAT ARE THE PREREQUISITES? </vt:lpstr>
      <vt:lpstr>THE CHALLENGES FACING US  AS REFORM  ZIONISTS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PATHS TO ZIONISM</dc:title>
  <dc:creator>abc</dc:creator>
  <cp:lastModifiedBy>User</cp:lastModifiedBy>
  <cp:revision>68</cp:revision>
  <dcterms:created xsi:type="dcterms:W3CDTF">2005-08-17T17:33:36Z</dcterms:created>
  <dcterms:modified xsi:type="dcterms:W3CDTF">2013-08-26T18:30:39Z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