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8" r:id="rId4"/>
    <p:sldId id="265" r:id="rId5"/>
    <p:sldId id="266" r:id="rId6"/>
    <p:sldId id="258" r:id="rId7"/>
    <p:sldId id="262" r:id="rId8"/>
    <p:sldId id="263" r:id="rId9"/>
    <p:sldId id="267" r:id="rId10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100000" saltData="1yaSiboGFvUj8f4R37Qd1Q==" hashData="6uPigDIL6NApFP9XIRxJdw20vWU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33" autoAdjust="0"/>
    <p:restoredTop sz="94673" autoAdjust="0"/>
  </p:normalViewPr>
  <p:slideViewPr>
    <p:cSldViewPr>
      <p:cViewPr varScale="1">
        <p:scale>
          <a:sx n="66" d="100"/>
          <a:sy n="66" d="100"/>
        </p:scale>
        <p:origin x="-3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0ECCC-0388-42FA-970A-E60DA2E60D4F}" type="datetimeFigureOut">
              <a:rPr lang="en-US"/>
              <a:pPr>
                <a:defRPr/>
              </a:pPr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6D7E2-8702-423F-AD47-118DF5B3F3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7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29BB3-AA07-4BDF-8B14-47D29FC04B4D}" type="datetimeFigureOut">
              <a:rPr lang="en-US"/>
              <a:pPr>
                <a:defRPr/>
              </a:pPr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E5C12-DEDA-445E-8186-EADC9968A0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04DBD-8046-4768-8BE8-29965C1840EF}" type="datetimeFigureOut">
              <a:rPr lang="en-US"/>
              <a:pPr>
                <a:defRPr/>
              </a:pPr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B821C-30A1-48B4-976C-5B28AF3DAE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29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048AF-4E2F-4510-ACB9-0F6A6214EBBE}" type="datetimeFigureOut">
              <a:rPr lang="en-US"/>
              <a:pPr>
                <a:defRPr/>
              </a:pPr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35157-D1C3-4CA0-AE66-6CD10C5BBC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10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32017-9CD3-496A-81E4-FE01A00C735C}" type="datetimeFigureOut">
              <a:rPr lang="en-US"/>
              <a:pPr>
                <a:defRPr/>
              </a:pPr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9F87F-55F8-4BDA-BD4D-4962E4D848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248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80D6A-65A2-495A-BB54-24EB6A04F226}" type="datetimeFigureOut">
              <a:rPr lang="en-US"/>
              <a:pPr>
                <a:defRPr/>
              </a:pPr>
              <a:t>8/26/2013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9CF1F-9DBF-40FE-9496-9BCFDC83EA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83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C1412-F645-486A-8394-82772676A8B2}" type="datetimeFigureOut">
              <a:rPr lang="en-US"/>
              <a:pPr>
                <a:defRPr/>
              </a:pPr>
              <a:t>8/26/2013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B49F3-7370-45CE-B599-2269B031B8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88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0EDFA-7297-4276-8921-E1874884E625}" type="datetimeFigureOut">
              <a:rPr lang="en-US"/>
              <a:pPr>
                <a:defRPr/>
              </a:pPr>
              <a:t>8/26/2013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0E1DB-8941-41C5-979F-8102528BFF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6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750E8-0429-4A35-9811-EC50530F9CCF}" type="datetimeFigureOut">
              <a:rPr lang="en-US"/>
              <a:pPr>
                <a:defRPr/>
              </a:pPr>
              <a:t>8/26/2013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8AD96-3D06-44E7-9465-EDB85839D2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81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2D226-F900-4E4D-A918-31B016450922}" type="datetimeFigureOut">
              <a:rPr lang="en-US"/>
              <a:pPr>
                <a:defRPr/>
              </a:pPr>
              <a:t>8/26/2013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46EE6-555A-48BA-AD52-D4018A221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214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26D8E-F552-4E8A-BCF0-60036E15F550}" type="datetimeFigureOut">
              <a:rPr lang="en-US"/>
              <a:pPr>
                <a:defRPr/>
              </a:pPr>
              <a:t>8/26/2013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06AA8-8047-467C-B191-22DF51871E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97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B6FD6D-D801-4524-B99B-CF0B33A3CAC3}" type="datetimeFigureOut">
              <a:rPr lang="en-US"/>
              <a:pPr>
                <a:defRPr/>
              </a:pPr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FD1C39-620D-423F-BC3D-3A5BFB1311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55650" y="260350"/>
            <a:ext cx="7656513" cy="208915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C00000"/>
                </a:solidFill>
              </a:rPr>
              <a:t>COMMUNITY FOR TIKKUN OLAM</a:t>
            </a:r>
            <a:br>
              <a:rPr lang="en-US" sz="3200" b="1" smtClean="0">
                <a:solidFill>
                  <a:srgbClr val="C00000"/>
                </a:solidFill>
              </a:rPr>
            </a:br>
            <a:r>
              <a:rPr lang="en-US" sz="3200" b="1" smtClean="0">
                <a:solidFill>
                  <a:srgbClr val="C00000"/>
                </a:solidFill>
              </a:rPr>
              <a:t>COMMUNITY FOR ME?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371600" y="2924175"/>
            <a:ext cx="6400800" cy="271462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Compiled by Michael Livni</a:t>
            </a:r>
          </a:p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539750" y="188913"/>
            <a:ext cx="8208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C00000"/>
                </a:solidFill>
              </a:rPr>
              <a:t>COMMUNITY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9388" y="836613"/>
            <a:ext cx="85693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FF0000"/>
                </a:solidFill>
              </a:rPr>
              <a:t>COMMUNITY: A defined group of people who interact because they identify as belonging together on the basis of extended family – kinship, location, or some social or cultural (including religious) characteristic.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0825" y="2636838"/>
            <a:ext cx="828198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00B050"/>
                </a:solidFill>
              </a:rPr>
              <a:t>As distinct from MASS SOCIETY ( a phenomenon of modernity – last 300 years) where individuals and nuclear families live within a certain area without any mutual relationships. (e.g. ,100 families in a big city apartment building.)</a:t>
            </a:r>
          </a:p>
          <a:p>
            <a:pPr eaLnBrk="1" hangingPunct="1"/>
            <a:r>
              <a:rPr lang="en-US" sz="2400" b="1">
                <a:solidFill>
                  <a:srgbClr val="00B050"/>
                </a:solidFill>
              </a:rPr>
              <a:t>- - - - - - - - - - - - - - - - - - - - - - - - - - - - - - - - - - - - - - - - - - - -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95288" y="5084763"/>
            <a:ext cx="83534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7030A0"/>
                </a:solidFill>
              </a:rPr>
              <a:t>PERSPECTIVE:  Genus HOMO has lived together in small groups /communities for 4 million years.</a:t>
            </a:r>
          </a:p>
          <a:p>
            <a:pPr eaLnBrk="1" hangingPunct="1"/>
            <a:r>
              <a:rPr lang="en-US" sz="2400" b="1">
                <a:solidFill>
                  <a:srgbClr val="7030A0"/>
                </a:solidFill>
              </a:rPr>
              <a:t>The “Crisis of Modernity” reflects loss of community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  INTENTIONAL COMMUNITY</a:t>
            </a:r>
            <a:endParaRPr lang="en-US" sz="2800" b="1" dirty="0">
              <a:solidFill>
                <a:schemeClr val="accent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13337"/>
          </a:xfrm>
        </p:spPr>
        <p:txBody>
          <a:bodyPr>
            <a:normAutofit fontScale="550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sz="5800" dirty="0" smtClean="0">
                <a:solidFill>
                  <a:srgbClr val="FF0000"/>
                </a:solidFill>
              </a:rPr>
              <a:t>   </a:t>
            </a:r>
            <a:r>
              <a:rPr lang="en-US" sz="5800" b="1" dirty="0" smtClean="0">
                <a:solidFill>
                  <a:srgbClr val="00B050"/>
                </a:solidFill>
              </a:rPr>
              <a:t>“Today many people are questioning our society’s values and asking what gives meaning to life…</a:t>
            </a:r>
          </a:p>
          <a:p>
            <a:pPr>
              <a:buFont typeface="Arial" charset="0"/>
              <a:buNone/>
              <a:defRPr/>
            </a:pPr>
            <a:r>
              <a:rPr lang="en-US" sz="5800" dirty="0" smtClean="0"/>
              <a:t>   </a:t>
            </a:r>
          </a:p>
          <a:p>
            <a:pPr>
              <a:buFont typeface="Arial" charset="0"/>
              <a:buNone/>
              <a:defRPr/>
            </a:pPr>
            <a:r>
              <a:rPr lang="en-US" sz="6200" b="1" dirty="0" smtClean="0">
                <a:solidFill>
                  <a:srgbClr val="0070C0"/>
                </a:solidFill>
              </a:rPr>
              <a:t>    </a:t>
            </a:r>
            <a:r>
              <a:rPr lang="en-US" sz="6200" b="1" dirty="0" smtClean="0">
                <a:solidFill>
                  <a:srgbClr val="FF0000"/>
                </a:solidFill>
              </a:rPr>
              <a:t>An </a:t>
            </a:r>
            <a:r>
              <a:rPr lang="en-US" sz="6500" b="1" dirty="0" smtClean="0">
                <a:solidFill>
                  <a:srgbClr val="FF0000"/>
                </a:solidFill>
              </a:rPr>
              <a:t>‘intentional community’  </a:t>
            </a:r>
            <a:r>
              <a:rPr lang="en-US" sz="6200" b="1" dirty="0" smtClean="0">
                <a:solidFill>
                  <a:srgbClr val="FF0000"/>
                </a:solidFill>
              </a:rPr>
              <a:t>is a group of people who have chosen to live together with a common purpose, working cooperatively to create a lifestyle that reflects their shared core values.”     </a:t>
            </a:r>
          </a:p>
          <a:p>
            <a:pPr>
              <a:buFont typeface="Arial" charset="0"/>
              <a:buNone/>
              <a:defRPr/>
            </a:pPr>
            <a:endParaRPr lang="en-US" dirty="0" smtClean="0"/>
          </a:p>
          <a:p>
            <a:pPr>
              <a:buFont typeface="Arial" charset="0"/>
              <a:buNone/>
              <a:defRPr/>
            </a:pPr>
            <a:endParaRPr lang="en-US" dirty="0" smtClean="0"/>
          </a:p>
          <a:p>
            <a:pPr>
              <a:buFont typeface="Arial" charset="0"/>
              <a:buNone/>
              <a:defRPr/>
            </a:pPr>
            <a:r>
              <a:rPr lang="en-US" sz="3800" b="1" dirty="0" smtClean="0">
                <a:solidFill>
                  <a:schemeClr val="accent2">
                    <a:lumMod val="50000"/>
                  </a:schemeClr>
                </a:solidFill>
              </a:rPr>
              <a:t>      </a:t>
            </a:r>
            <a:r>
              <a:rPr lang="en-US" sz="3800" b="1" dirty="0" err="1" smtClean="0">
                <a:solidFill>
                  <a:schemeClr val="accent2">
                    <a:lumMod val="50000"/>
                  </a:schemeClr>
                </a:solidFill>
              </a:rPr>
              <a:t>Geoph</a:t>
            </a:r>
            <a:r>
              <a:rPr lang="en-US" sz="3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800" b="1" dirty="0" err="1" smtClean="0">
                <a:solidFill>
                  <a:schemeClr val="accent2">
                    <a:lumMod val="50000"/>
                  </a:schemeClr>
                </a:solidFill>
              </a:rPr>
              <a:t>Kozeny</a:t>
            </a:r>
            <a:r>
              <a:rPr lang="en-US" sz="3800" b="1" dirty="0" smtClean="0">
                <a:solidFill>
                  <a:schemeClr val="accent2">
                    <a:lumMod val="50000"/>
                  </a:schemeClr>
                </a:solidFill>
              </a:rPr>
              <a:t>, Fellowship for Intentional Community, 1996</a:t>
            </a:r>
            <a:endParaRPr lang="en-US" sz="3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C0145-E677-420D-9F06-DED8A8AF756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n-US" sz="3600" b="1" smtClean="0">
                <a:solidFill>
                  <a:srgbClr val="00B050"/>
                </a:solidFill>
              </a:rPr>
              <a:t>ASPECTS OF INTENTIONAL COMMUNITY</a:t>
            </a:r>
            <a:endParaRPr lang="en-US" sz="3600" smtClean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950" y="1125538"/>
            <a:ext cx="8516938" cy="107950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  VOLUNTARY – COMING TOGETHER ON THE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      BASIS OF SHARED VALUES (and BELIEFS)</a:t>
            </a:r>
          </a:p>
          <a:p>
            <a:pPr>
              <a:defRPr/>
            </a:pP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07950" y="2205038"/>
            <a:ext cx="87122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     SOME DEGREE OF MUTUAL RESPONSIBILITY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      BETWEEN MEMBERS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7950" y="3275013"/>
            <a:ext cx="878522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3200"/>
              <a:t>   </a:t>
            </a:r>
            <a:r>
              <a:rPr lang="en-US" sz="2800">
                <a:solidFill>
                  <a:srgbClr val="002060"/>
                </a:solidFill>
              </a:rPr>
              <a:t>ENGAGEMENT with SURROUNDING  SOCIETY</a:t>
            </a:r>
          </a:p>
          <a:p>
            <a:pPr eaLnBrk="1" hangingPunct="1">
              <a:buFont typeface="Arial" charset="0"/>
              <a:buNone/>
            </a:pPr>
            <a:r>
              <a:rPr lang="en-US" sz="3200">
                <a:solidFill>
                  <a:srgbClr val="002060"/>
                </a:solidFill>
              </a:rPr>
              <a:t>           from MINIMAL         to  </a:t>
            </a:r>
            <a:r>
              <a:rPr lang="en-US" sz="3200" u="sng">
                <a:solidFill>
                  <a:srgbClr val="002060"/>
                </a:solidFill>
              </a:rPr>
              <a:t>MAXIMAL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3850" y="4581525"/>
            <a:ext cx="8569325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en-US" sz="2800" u="sng"/>
              <a:t>OPEN QUESTIONS</a:t>
            </a:r>
          </a:p>
          <a:p>
            <a:pPr eaLnBrk="1" hangingPunct="1">
              <a:spcAft>
                <a:spcPts val="600"/>
              </a:spcAft>
              <a:buFont typeface="Arial" charset="0"/>
              <a:buNone/>
            </a:pPr>
            <a:r>
              <a:rPr lang="en-US" sz="2800"/>
              <a:t>WHAT DEGREE OF COLLECTIVE ORGANIZATION IS NECESSARY?</a:t>
            </a:r>
          </a:p>
          <a:p>
            <a:pPr eaLnBrk="1" hangingPunct="1">
              <a:buFont typeface="Arial" charset="0"/>
              <a:buNone/>
            </a:pPr>
            <a:r>
              <a:rPr lang="en-US" sz="2800"/>
              <a:t>IS GEOGRAPHIC CONTIGUITY NECESSARY?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n-US" sz="3600" b="1" smtClean="0">
                <a:solidFill>
                  <a:srgbClr val="C00000"/>
                </a:solidFill>
              </a:rPr>
              <a:t>ASPECTS OF “INTENTIONAL”</a:t>
            </a:r>
            <a:endParaRPr lang="en-US" sz="3600" smtClean="0"/>
          </a:p>
        </p:txBody>
      </p:sp>
      <p:sp>
        <p:nvSpPr>
          <p:cNvPr id="6147" name="מציין מיקום תוכן 2"/>
          <p:cNvSpPr>
            <a:spLocks noGrp="1"/>
          </p:cNvSpPr>
          <p:nvPr>
            <p:ph idx="1"/>
          </p:nvPr>
        </p:nvSpPr>
        <p:spPr>
          <a:xfrm>
            <a:off x="250825" y="1125538"/>
            <a:ext cx="8435975" cy="19431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FF0000"/>
                </a:solidFill>
              </a:rPr>
              <a:t>WORLD VIEW and ACTION PROGRAM  for its IMPLEMENTATION  =  IDEOLOGY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z="2800" smtClean="0"/>
              <a:t>     </a:t>
            </a:r>
            <a:r>
              <a:rPr lang="en-US" sz="2800" smtClean="0">
                <a:solidFill>
                  <a:srgbClr val="FF0000"/>
                </a:solidFill>
              </a:rPr>
              <a:t>for inculcating </a:t>
            </a:r>
            <a:r>
              <a:rPr lang="en-US" sz="2800" b="1" smtClean="0">
                <a:solidFill>
                  <a:srgbClr val="FF0000"/>
                </a:solidFill>
              </a:rPr>
              <a:t>WITHIN</a:t>
            </a:r>
            <a:r>
              <a:rPr lang="en-US" sz="2800" smtClean="0">
                <a:solidFill>
                  <a:srgbClr val="FF0000"/>
                </a:solidFill>
              </a:rPr>
              <a:t> and for impacting </a:t>
            </a:r>
            <a:r>
              <a:rPr lang="en-US" sz="2800" b="1" smtClean="0">
                <a:solidFill>
                  <a:srgbClr val="FF0000"/>
                </a:solidFill>
              </a:rPr>
              <a:t>WITHOUT         </a:t>
            </a:r>
            <a:r>
              <a:rPr lang="en-US" sz="2800" smtClean="0">
                <a:solidFill>
                  <a:srgbClr val="FF0000"/>
                </a:solidFill>
              </a:rPr>
              <a:t>usually necessitates  </a:t>
            </a:r>
            <a:r>
              <a:rPr lang="en-US" sz="2800" b="1" smtClean="0">
                <a:solidFill>
                  <a:srgbClr val="FF0000"/>
                </a:solidFill>
              </a:rPr>
              <a:t>MOVEMENTS</a:t>
            </a:r>
            <a:r>
              <a:rPr lang="en-US" sz="2800" smtClean="0">
                <a:solidFill>
                  <a:srgbClr val="FF0000"/>
                </a:solidFill>
              </a:rPr>
              <a:t>  of  COMMUNITY</a:t>
            </a:r>
            <a:endParaRPr lang="en-US" sz="2800" b="1" smtClean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825" y="2997200"/>
            <a:ext cx="8281988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AFFECTIVE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 (Experiential) and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COGNITIVE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   Constant Value Clarification and Confrontation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   with Reference to “Normative” Society.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0825" y="4508500"/>
            <a:ext cx="8893175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FAITH - one’s  ULTIMATE CONCERN (Paul  Tillich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      - 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the ETERNAL THOU  (Martin Buber)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= COMMITMENT: 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“…with all your heart, with all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          your soul, and with all your might.” 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(Deut. 6: 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en-US" b="1" smtClean="0"/>
              <a:t>SELF-FULFILLMENT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50825" y="1052513"/>
            <a:ext cx="8353425" cy="5472112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C00000"/>
                </a:solidFill>
              </a:rPr>
              <a:t>EXISTENTIAL PHYSICAL NEEDS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mtClean="0"/>
              <a:t>    </a:t>
            </a:r>
            <a:r>
              <a:rPr lang="en-US" smtClean="0">
                <a:solidFill>
                  <a:srgbClr val="C00000"/>
                </a:solidFill>
              </a:rPr>
              <a:t>Food, Drink, Clothing, Shelter</a:t>
            </a:r>
          </a:p>
          <a:p>
            <a:pPr eaLnBrk="1" hangingPunct="1"/>
            <a:r>
              <a:rPr lang="en-US" b="1" smtClean="0">
                <a:solidFill>
                  <a:srgbClr val="00B050"/>
                </a:solidFill>
              </a:rPr>
              <a:t>PSYCHO-SOCIAL NEEDS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mtClean="0"/>
              <a:t>    </a:t>
            </a:r>
            <a:r>
              <a:rPr lang="en-US" sz="2800" smtClean="0">
                <a:solidFill>
                  <a:srgbClr val="00B050"/>
                </a:solidFill>
              </a:rPr>
              <a:t>Sublimation of Aggressive Drive into Work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z="2800" smtClean="0"/>
              <a:t>     </a:t>
            </a:r>
            <a:r>
              <a:rPr lang="en-US" sz="2800" smtClean="0">
                <a:solidFill>
                  <a:srgbClr val="00B050"/>
                </a:solidFill>
              </a:rPr>
              <a:t>Sublimation of Sexual Drive into Love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>
                <a:solidFill>
                  <a:srgbClr val="00B050"/>
                </a:solidFill>
              </a:rPr>
              <a:t>     (Implications for Community)</a:t>
            </a:r>
          </a:p>
          <a:p>
            <a:pPr eaLnBrk="1" hangingPunct="1">
              <a:buFont typeface="Arial" charset="0"/>
              <a:buNone/>
            </a:pPr>
            <a:r>
              <a:rPr lang="en-US" sz="2000" smtClean="0"/>
              <a:t>----------------------------------------------------------------------------------------------------</a:t>
            </a:r>
          </a:p>
          <a:p>
            <a:pPr eaLnBrk="1" hangingPunct="1">
              <a:buFont typeface="Arial" charset="0"/>
              <a:buNone/>
            </a:pPr>
            <a:r>
              <a:rPr lang="en-US" sz="2800" b="1" smtClean="0">
                <a:solidFill>
                  <a:srgbClr val="002060"/>
                </a:solidFill>
              </a:rPr>
              <a:t>       “…Life, Liberty and the Pursuit of Happiness”</a:t>
            </a:r>
          </a:p>
          <a:p>
            <a:pPr eaLnBrk="1" hangingPunct="1">
              <a:buFont typeface="Arial" charset="0"/>
              <a:buNone/>
            </a:pPr>
            <a:r>
              <a:rPr lang="en-US" sz="2000" smtClean="0"/>
              <a:t>----------------------------------------------------------------------------------------------------</a:t>
            </a:r>
          </a:p>
          <a:p>
            <a:pPr eaLnBrk="1" hangingPunct="1">
              <a:buFont typeface="Arial" charset="0"/>
              <a:buNone/>
            </a:pPr>
            <a:r>
              <a:rPr lang="en-US" b="1" smtClean="0"/>
              <a:t>        </a:t>
            </a:r>
            <a:r>
              <a:rPr lang="en-US" b="1" smtClean="0">
                <a:solidFill>
                  <a:srgbClr val="FF0000"/>
                </a:solidFill>
              </a:rPr>
              <a:t>A.D. Gordon: “Life of the Hour” – </a:t>
            </a:r>
            <a:r>
              <a:rPr lang="he-IL" b="1" smtClean="0">
                <a:solidFill>
                  <a:srgbClr val="FF0000"/>
                </a:solidFill>
              </a:rPr>
              <a:t>חיי שעה </a:t>
            </a:r>
            <a:r>
              <a:rPr lang="en-US" b="1" smtClean="0"/>
              <a:t> </a:t>
            </a:r>
          </a:p>
          <a:p>
            <a:pPr eaLnBrk="1" hangingPunct="1">
              <a:buFont typeface="Arial" charset="0"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SELF - REALIZATION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850" y="1412875"/>
            <a:ext cx="8496300" cy="5184775"/>
          </a:xfrm>
        </p:spPr>
        <p:txBody>
          <a:bodyPr/>
          <a:lstStyle/>
          <a:p>
            <a:pPr eaLnBrk="1" hangingPunct="1"/>
            <a:r>
              <a:rPr lang="en-US" smtClean="0"/>
              <a:t> </a:t>
            </a:r>
            <a:r>
              <a:rPr lang="en-US" smtClean="0">
                <a:solidFill>
                  <a:schemeClr val="tx2"/>
                </a:solidFill>
              </a:rPr>
              <a:t>PERSONAL SELF-FULFILLMENT , TOGETHER WITH  LIKE MINDED OTHERS, WITHIN INTENTIONAL COMMUNITY WHOSE </a:t>
            </a:r>
            <a:r>
              <a:rPr lang="en-US" b="1" smtClean="0">
                <a:solidFill>
                  <a:schemeClr val="tx2"/>
                </a:solidFill>
              </a:rPr>
              <a:t>CORE</a:t>
            </a:r>
            <a:r>
              <a:rPr lang="en-US" smtClean="0">
                <a:solidFill>
                  <a:schemeClr val="tx2"/>
                </a:solidFill>
              </a:rPr>
              <a:t> </a:t>
            </a:r>
            <a:r>
              <a:rPr lang="en-US" b="1" smtClean="0">
                <a:solidFill>
                  <a:schemeClr val="tx2"/>
                </a:solidFill>
              </a:rPr>
              <a:t>VALUES</a:t>
            </a:r>
            <a:r>
              <a:rPr lang="en-US" smtClean="0">
                <a:solidFill>
                  <a:schemeClr val="tx2"/>
                </a:solidFill>
              </a:rPr>
              <a:t> AND WAY OF LIFE EXEMPLIFY AN </a:t>
            </a:r>
            <a:r>
              <a:rPr lang="en-US" b="1" smtClean="0">
                <a:solidFill>
                  <a:schemeClr val="tx2"/>
                </a:solidFill>
              </a:rPr>
              <a:t>ALTERNATIVE  VISION OF SOCIETY.</a:t>
            </a:r>
            <a:r>
              <a:rPr lang="en-US" smtClean="0">
                <a:solidFill>
                  <a:schemeClr val="tx2"/>
                </a:solidFill>
              </a:rPr>
              <a:t> </a:t>
            </a:r>
          </a:p>
          <a:p>
            <a:pPr eaLnBrk="1" hangingPunct="1"/>
            <a:r>
              <a:rPr lang="en-US" smtClean="0">
                <a:solidFill>
                  <a:srgbClr val="00B050"/>
                </a:solidFill>
              </a:rPr>
              <a:t>“WE ARE THE CHANGE” AS INFINITE PROCESS –                        WE IN “MICRO” ARE THE FUTURE IN “MACRO”.</a:t>
            </a:r>
          </a:p>
          <a:p>
            <a:pPr eaLnBrk="1" hangingPunct="1">
              <a:spcBef>
                <a:spcPts val="1800"/>
              </a:spcBef>
            </a:pPr>
            <a:r>
              <a:rPr lang="en-US" b="1" smtClean="0">
                <a:solidFill>
                  <a:srgbClr val="FF0000"/>
                </a:solidFill>
              </a:rPr>
              <a:t>A.D. GORDON  -  “LIFE OF THE HOUR”  WITHIN THE CONTEXT OF “LIFE ETERNAL”   (</a:t>
            </a:r>
            <a:r>
              <a:rPr lang="he-IL" b="1" smtClean="0">
                <a:solidFill>
                  <a:srgbClr val="FF0000"/>
                </a:solidFill>
              </a:rPr>
              <a:t>חיי עולם</a:t>
            </a:r>
            <a:r>
              <a:rPr lang="en-US" b="1" smtClean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CONCLUSION 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THE CURRENT CHALLENGE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28775"/>
            <a:ext cx="8207375" cy="48958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PREREQUISITES FOR AN INTENTIONAL COMMUNITY OF SELF-REALIZATION</a:t>
            </a:r>
            <a:endParaRPr lang="en-US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B050"/>
                </a:solidFill>
              </a:rPr>
              <a:t> Ideology reflecting “We are the change”.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Through the lens of national cultures.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C00000"/>
                </a:solidFill>
              </a:rPr>
              <a:t>Awareness of the post-modern context.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Federations of Intentional Community –</a:t>
            </a:r>
          </a:p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    Nationally and Internationally  =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sz="3600" b="1" u="sng" dirty="0" smtClean="0">
                <a:solidFill>
                  <a:srgbClr val="FF0000"/>
                </a:solidFill>
              </a:rPr>
              <a:t>MOVEMENTS</a:t>
            </a:r>
            <a:r>
              <a:rPr lang="en-US" b="1" dirty="0" smtClean="0">
                <a:solidFill>
                  <a:srgbClr val="FF0000"/>
                </a:solidFill>
              </a:rPr>
              <a:t>  OF  INTENTIONAL COMMUNITY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209675"/>
          </a:xfrm>
        </p:spPr>
        <p:txBody>
          <a:bodyPr/>
          <a:lstStyle/>
          <a:p>
            <a:r>
              <a:rPr lang="en-US" sz="3200" b="1" smtClean="0">
                <a:solidFill>
                  <a:srgbClr val="C00000"/>
                </a:solidFill>
              </a:rPr>
              <a:t>WHAT DOES IT ALL MEAN FOR ME?</a:t>
            </a:r>
            <a:br>
              <a:rPr lang="en-US" sz="3200" b="1" smtClean="0">
                <a:solidFill>
                  <a:srgbClr val="C00000"/>
                </a:solidFill>
              </a:rPr>
            </a:br>
            <a:r>
              <a:rPr lang="en-US" sz="3200" b="1" smtClean="0">
                <a:solidFill>
                  <a:srgbClr val="C00000"/>
                </a:solidFill>
              </a:rPr>
              <a:t>(COMMUNITY IN YOUR LIFE)</a:t>
            </a:r>
          </a:p>
        </p:txBody>
      </p:sp>
      <p:sp>
        <p:nvSpPr>
          <p:cNvPr id="11267" name="מציין מיקום תוכן 2"/>
          <p:cNvSpPr>
            <a:spLocks noGrp="1"/>
          </p:cNvSpPr>
          <p:nvPr>
            <p:ph idx="1"/>
          </p:nvPr>
        </p:nvSpPr>
        <p:spPr>
          <a:xfrm>
            <a:off x="250825" y="1196975"/>
            <a:ext cx="8893175" cy="5545138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B050"/>
                </a:solidFill>
              </a:rPr>
              <a:t>HOW DO I WANT FULFILL MYSELF -  IN WORK? </a:t>
            </a:r>
          </a:p>
          <a:p>
            <a:pPr marL="0" indent="0">
              <a:spcBef>
                <a:spcPts val="600"/>
              </a:spcBef>
              <a:buFont typeface="Arial" charset="0"/>
              <a:buNone/>
              <a:defRPr/>
            </a:pP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  IN LOVE?  (IMPLICATIONS WITHIN COMMUNITY)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b="1" dirty="0"/>
              <a:t>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IN WHAT KIND OF SOCIETY/COMMUNITY DO I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    WANT TO LIVE?  WITH WHAT VALUES?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DO I WANT TO LIVE </a:t>
            </a:r>
            <a:r>
              <a:rPr lang="en-US" b="1" dirty="0">
                <a:solidFill>
                  <a:srgbClr val="C00000"/>
                </a:solidFill>
              </a:rPr>
              <a:t>IN COMMUNITY?  </a:t>
            </a:r>
            <a:r>
              <a:rPr lang="en-US" b="1" dirty="0" smtClean="0">
                <a:solidFill>
                  <a:srgbClr val="C00000"/>
                </a:solidFill>
              </a:rPr>
              <a:t>           WITH </a:t>
            </a:r>
            <a:r>
              <a:rPr lang="en-US" b="1" dirty="0">
                <a:solidFill>
                  <a:srgbClr val="C00000"/>
                </a:solidFill>
              </a:rPr>
              <a:t>A </a:t>
            </a:r>
            <a:r>
              <a:rPr lang="en-US" b="1" dirty="0" smtClean="0">
                <a:solidFill>
                  <a:srgbClr val="C00000"/>
                </a:solidFill>
              </a:rPr>
              <a:t>PARTNER WHO SHARES MY VALUES ?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WILL I/WE SEEK “LIFE OF THE HOUR” OR </a:t>
            </a:r>
            <a:r>
              <a:rPr lang="en-US" b="1" smtClean="0"/>
              <a:t>WILL I/WE </a:t>
            </a:r>
            <a:r>
              <a:rPr lang="en-US" b="1" dirty="0" smtClean="0"/>
              <a:t>CONSCIOUSLY SEEK LIFE OF THE HOUR WHICH LINKS TO “LIFE  ETERNAL”?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en-US" sz="2200" b="1" dirty="0" smtClean="0">
                <a:solidFill>
                  <a:srgbClr val="FF0000"/>
                </a:solidFill>
              </a:rPr>
              <a:t>(We hope your time with us will further your processing these questions!)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662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Tahoma</vt:lpstr>
      <vt:lpstr>Office Theme</vt:lpstr>
      <vt:lpstr>COMMUNITY FOR TIKKUN OLAM COMMUNITY FOR ME?</vt:lpstr>
      <vt:lpstr>PowerPoint Presentation</vt:lpstr>
      <vt:lpstr>  INTENTIONAL COMMUNITY</vt:lpstr>
      <vt:lpstr>ASPECTS OF INTENTIONAL COMMUNITY</vt:lpstr>
      <vt:lpstr>ASPECTS OF “INTENTIONAL”</vt:lpstr>
      <vt:lpstr>SELF-FULFILLMENT</vt:lpstr>
      <vt:lpstr>SELF - REALIZATION</vt:lpstr>
      <vt:lpstr>CONCLUSION : THE CURRENT CHALLENGE</vt:lpstr>
      <vt:lpstr>WHAT DOES IT ALL MEAN FOR ME? (COMMUNITY IN YOUR LIFE)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SELF-FULFILLMENT and SELF REALIZATION:  SYNTHESIS in INTENTIONAL COMMUNITY</dc:title>
  <dc:creator>User</dc:creator>
  <cp:lastModifiedBy>User</cp:lastModifiedBy>
  <cp:revision>135</cp:revision>
  <cp:lastPrinted>2011-10-02T09:07:21Z</cp:lastPrinted>
  <dcterms:created xsi:type="dcterms:W3CDTF">2010-06-21T13:43:30Z</dcterms:created>
  <dcterms:modified xsi:type="dcterms:W3CDTF">2013-08-26T18:31:26Z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