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82" r:id="rId2"/>
    <p:sldId id="257" r:id="rId3"/>
    <p:sldId id="270" r:id="rId4"/>
    <p:sldId id="260" r:id="rId5"/>
    <p:sldId id="273" r:id="rId6"/>
    <p:sldId id="261" r:id="rId7"/>
    <p:sldId id="266" r:id="rId8"/>
    <p:sldId id="276" r:id="rId9"/>
    <p:sldId id="283" r:id="rId10"/>
    <p:sldId id="285" r:id="rId11"/>
    <p:sldId id="274" r:id="rId12"/>
    <p:sldId id="292" r:id="rId13"/>
    <p:sldId id="288" r:id="rId14"/>
    <p:sldId id="286" r:id="rId15"/>
    <p:sldId id="287" r:id="rId16"/>
    <p:sldId id="290" r:id="rId17"/>
    <p:sldId id="29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rGMc3tcWUFn+T82eyLRhGg==" hashData="7tjVrGOkJ8G0ff9LQKZLXMPbPZE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33" autoAdjust="0"/>
    <p:restoredTop sz="94660"/>
  </p:normalViewPr>
  <p:slideViewPr>
    <p:cSldViewPr>
      <p:cViewPr>
        <p:scale>
          <a:sx n="66" d="100"/>
          <a:sy n="66" d="100"/>
        </p:scale>
        <p:origin x="-3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823A9-0509-44DE-96CA-FD9F98525036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381E1-ECF6-4EA9-B934-1CF5A5E21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6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 marriage of </a:t>
            </a:r>
            <a:r>
              <a:rPr lang="en-US" dirty="0" err="1" smtClean="0"/>
              <a:t>convemience</a:t>
            </a:r>
            <a:r>
              <a:rPr lang="en-US" dirty="0" smtClean="0"/>
              <a:t> went through stages – in the first 25 years of its existence</a:t>
            </a:r>
            <a:r>
              <a:rPr lang="en-US" baseline="0" dirty="0" smtClean="0"/>
              <a:t> the kibbutz served as an economical way to create agricultural infrastructure and a way to absorb idealistic immigrants. young immigrants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381E1-ECF6-4EA9-B934-1CF5A5E21A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68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1FEE-07CA-48C5-91F0-24DBCEA36605}" type="datetime1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93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F421-3465-482A-A949-0D03B9F0A6D1}" type="datetime1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01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73279-10FE-4A16-B12C-079352A5B29A}" type="datetime1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8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5966-BD89-43E5-BEA1-AFF85BB0DE41}" type="datetime1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8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F6271-C957-44C5-8C38-47D07F2E3544}" type="datetime1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6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07812-7137-49C2-9364-D35593FB3CD5}" type="datetime1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3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59D86-0208-458F-A53B-DECF12A0F6EA}" type="datetime1">
              <a:rPr lang="en-US" smtClean="0"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8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ECC4-70D9-4EE9-AA28-2230DC165EB6}" type="datetime1">
              <a:rPr lang="en-US" smtClean="0"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3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163B-F1A2-4180-8F33-3A01866C653E}" type="datetime1">
              <a:rPr lang="en-US" smtClean="0"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0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DD505-EC04-47C9-B335-F46DE0F293DF}" type="datetime1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4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0F0E2-C453-4A24-8EDC-A45AE43788F3}" type="datetime1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6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DD3F4-4510-41AD-AA34-B6848AD00B3F}" type="datetime1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0D548-2086-4E51-90B9-BFD680E91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4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198" y="1259463"/>
            <a:ext cx="791225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Michael Livni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Kibbutz Lotan, D.N.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Chevel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Eilot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, ISRAEL  8885500</a:t>
            </a:r>
          </a:p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&lt;www.michael-livni.org&gt;</a:t>
            </a:r>
            <a:endParaRPr lang="en-US" sz="3200" b="1" dirty="0" smtClean="0">
              <a:solidFill>
                <a:srgbClr val="00B050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n-US" sz="3200" b="1" dirty="0" smtClean="0">
                <a:solidFill>
                  <a:srgbClr val="00B050"/>
                </a:solidFill>
              </a:rPr>
              <a:t>KIBBUTZ </a:t>
            </a:r>
            <a:r>
              <a:rPr lang="en-US" sz="3200" b="1" dirty="0">
                <a:solidFill>
                  <a:srgbClr val="00B050"/>
                </a:solidFill>
              </a:rPr>
              <a:t>AS SUSTAINABLE COMMUNITY</a:t>
            </a:r>
          </a:p>
          <a:p>
            <a:pPr algn="ctr">
              <a:spcBef>
                <a:spcPts val="12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HAPPENED  DURING THE LAST GENERATION?</a:t>
            </a:r>
          </a:p>
          <a:p>
            <a:pPr algn="ctr">
              <a:spcBef>
                <a:spcPts val="0"/>
              </a:spcBef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An Overview by a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Participant-Observer</a:t>
            </a:r>
          </a:p>
          <a:p>
            <a:pPr algn="ctr">
              <a:spcBef>
                <a:spcPts val="0"/>
              </a:spcBef>
            </a:pP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2000" b="1" dirty="0" smtClean="0">
                <a:solidFill>
                  <a:srgbClr val="7030A0"/>
                </a:solidFill>
              </a:rPr>
              <a:t>International Communal Studies Organization</a:t>
            </a:r>
          </a:p>
          <a:p>
            <a:pPr algn="ctr">
              <a:spcBef>
                <a:spcPts val="0"/>
              </a:spcBef>
            </a:pPr>
            <a:r>
              <a:rPr lang="en-US" sz="2000" b="1" dirty="0" smtClean="0">
                <a:solidFill>
                  <a:srgbClr val="7030A0"/>
                </a:solidFill>
              </a:rPr>
              <a:t>Findhorn, Scotland</a:t>
            </a:r>
          </a:p>
          <a:p>
            <a:pPr algn="ctr">
              <a:spcBef>
                <a:spcPts val="0"/>
              </a:spcBef>
            </a:pPr>
            <a:r>
              <a:rPr lang="en-US" sz="2000" b="1" dirty="0" smtClean="0">
                <a:solidFill>
                  <a:srgbClr val="7030A0"/>
                </a:solidFill>
              </a:rPr>
              <a:t>June 2013</a:t>
            </a:r>
            <a:endParaRPr lang="en-US" sz="2000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</a:rPr>
              <a:t>MODERNITY, POST-MODERNITY, 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3200" b="1" dirty="0" smtClean="0">
                <a:solidFill>
                  <a:srgbClr val="FF0000"/>
                </a:solidFill>
              </a:rPr>
              <a:t> INTENTIONAL COMMUNITY &amp; MOVEMENT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040312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B050"/>
                </a:solidFill>
              </a:rPr>
              <a:t>MODERN – Ideology.  Determine the desirable and posits an action program for realization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None/>
              <a:defRPr/>
            </a:pPr>
            <a:endParaRPr lang="en-US" sz="1200" b="1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rgbClr val="0070C0"/>
                </a:solidFill>
              </a:rPr>
              <a:t>POST – MODERN – No ideology. Social science  determines the “realistic” as starting point.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1100" dirty="0" smtClean="0"/>
              <a:t>--------------------------------------------------------------------------------------------------------------------------------------------------------------------------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z="3000" b="1" dirty="0" smtClean="0">
                <a:solidFill>
                  <a:srgbClr val="C00000"/>
                </a:solidFill>
              </a:rPr>
              <a:t>“View the present from the future” (modern)  - 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3000" b="1" dirty="0" smtClean="0">
                <a:solidFill>
                  <a:srgbClr val="FF0000"/>
                </a:solidFill>
              </a:rPr>
              <a:t>      vs. </a:t>
            </a:r>
            <a:r>
              <a:rPr lang="en-US" sz="3000" b="1" dirty="0" smtClean="0">
                <a:solidFill>
                  <a:srgbClr val="C00000"/>
                </a:solidFill>
              </a:rPr>
              <a:t>“determine the future from the present.“ 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</a:rPr>
              <a:t>            (post-modern)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Post-Modern  Intentional Community ???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Post-Modern Cultural Zionist Kibbutz as  Intentional  Community ????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3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  <a:t>FROM 1948: CRISIS 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and then</a:t>
            </a:r>
            <a: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  <a:t> END OF THE MARRIAGE</a:t>
            </a:r>
            <a:br>
              <a:rPr lang="en-US" sz="31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L0SS OF INTENTION and IDEOLOGICAL PATH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186808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1948: STATE PRE-EMPTS MANY 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          KIBBUTZ FUNCTIONS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1977:  END OF LABOR HEGEMONY</a:t>
            </a:r>
          </a:p>
          <a:p>
            <a:pPr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POLITICAL EMERGENCE OF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>
                <a:solidFill>
                  <a:srgbClr val="7030A0"/>
                </a:solidFill>
              </a:rPr>
              <a:t>“SECOND ISRAEL”&amp; </a:t>
            </a:r>
            <a:r>
              <a:rPr lang="en-US" sz="2000" b="1" u="sng" dirty="0" smtClean="0">
                <a:solidFill>
                  <a:srgbClr val="7030A0"/>
                </a:solidFill>
              </a:rPr>
              <a:t>SECTORS</a:t>
            </a:r>
          </a:p>
          <a:p>
            <a:pPr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b="1" u="sng" dirty="0" smtClean="0"/>
              <a:t>NEO-LIBERALISM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FOCUS on INDIVIDUAL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DISMANTLE WELFARE STATE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/>
              <a:t>(Think:  Reagan, Thatcher)</a:t>
            </a:r>
          </a:p>
          <a:p>
            <a:pPr>
              <a:spcBef>
                <a:spcPts val="0"/>
              </a:spcBef>
              <a:buNone/>
            </a:pPr>
            <a:endParaRPr lang="en-US" sz="2000" b="1" dirty="0" smtClean="0"/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B050"/>
                </a:solidFill>
              </a:rPr>
              <a:t>DEREGULATION -EASY CREDIT</a:t>
            </a:r>
          </a:p>
          <a:p>
            <a:pPr>
              <a:spcBef>
                <a:spcPts val="1200"/>
              </a:spcBef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FINANCIAL BUBBLE BURSTS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GOVT.  INTERVENTION -1985</a:t>
            </a:r>
          </a:p>
          <a:p>
            <a:pPr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Think:  U.S.A. 2008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484784"/>
            <a:ext cx="4248472" cy="496855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NEO-LIBERALIST NORMS FILL THE IDEOLOGICAL VACUUM </a:t>
            </a:r>
          </a:p>
          <a:p>
            <a:pPr>
              <a:spcBef>
                <a:spcPts val="1200"/>
              </a:spcBef>
              <a:buNone/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KIBBUTZ  MOVEMENT</a:t>
            </a:r>
          </a:p>
          <a:p>
            <a:pPr>
              <a:spcBef>
                <a:spcPts val="0"/>
              </a:spcBef>
              <a:buNone/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SPECULATES , OVER-EXTENDS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CAUGHT IN BUBBLE  (NOT ALL) </a:t>
            </a:r>
          </a:p>
          <a:p>
            <a:pPr>
              <a:buNone/>
            </a:pPr>
            <a:r>
              <a:rPr lang="en-US" sz="4500" b="1" i="1" dirty="0" smtClean="0">
                <a:solidFill>
                  <a:schemeClr val="tx2">
                    <a:lumMod val="75000"/>
                  </a:schemeClr>
                </a:solidFill>
              </a:rPr>
              <a:t>HAKIBBUTZ HADATI  </a:t>
            </a:r>
            <a:r>
              <a:rPr lang="en-US" sz="4500" b="1" dirty="0" smtClean="0">
                <a:solidFill>
                  <a:schemeClr val="tx2">
                    <a:lumMod val="75000"/>
                  </a:schemeClr>
                </a:solidFill>
              </a:rPr>
              <a:t>UNAFFECTED</a:t>
            </a:r>
          </a:p>
          <a:p>
            <a:pPr>
              <a:buNone/>
            </a:pPr>
            <a:r>
              <a:rPr lang="en-US" sz="4500" b="1" dirty="0" smtClean="0">
                <a:solidFill>
                  <a:schemeClr val="tx2">
                    <a:lumMod val="75000"/>
                  </a:schemeClr>
                </a:solidFill>
              </a:rPr>
              <a:t>Movement decision not to speculate</a:t>
            </a:r>
          </a:p>
          <a:p>
            <a:pPr>
              <a:buNone/>
            </a:pPr>
            <a:r>
              <a:rPr lang="en-US" sz="4500" b="1" dirty="0" smtClean="0">
                <a:solidFill>
                  <a:schemeClr val="tx2">
                    <a:lumMod val="75000"/>
                  </a:schemeClr>
                </a:solidFill>
              </a:rPr>
              <a:t>Shows that financial crisis is proximate</a:t>
            </a:r>
          </a:p>
          <a:p>
            <a:pPr>
              <a:buNone/>
            </a:pPr>
            <a:r>
              <a:rPr lang="en-US" sz="4500" b="1" dirty="0" smtClean="0">
                <a:solidFill>
                  <a:schemeClr val="tx2">
                    <a:lumMod val="75000"/>
                  </a:schemeClr>
                </a:solidFill>
              </a:rPr>
              <a:t>But not underlying cause of crisis.</a:t>
            </a:r>
          </a:p>
          <a:p>
            <a:pPr>
              <a:buNone/>
            </a:pPr>
            <a:endParaRPr lang="en-US" sz="4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6000" b="1" dirty="0">
                <a:solidFill>
                  <a:srgbClr val="FF0000"/>
                </a:solidFill>
              </a:rPr>
              <a:t>1992 -END OF 5% WORK QUOTA </a:t>
            </a:r>
          </a:p>
          <a:p>
            <a:pPr marL="72000">
              <a:spcBef>
                <a:spcPts val="0"/>
              </a:spcBef>
              <a:buNone/>
            </a:pPr>
            <a:r>
              <a:rPr lang="en-US" sz="6000" b="1" dirty="0">
                <a:solidFill>
                  <a:srgbClr val="FF0000"/>
                </a:solidFill>
              </a:rPr>
              <a:t>FOR  MOVEMENT  </a:t>
            </a:r>
          </a:p>
          <a:p>
            <a:pPr>
              <a:spcBef>
                <a:spcPts val="0"/>
              </a:spcBef>
              <a:buNone/>
            </a:pPr>
            <a:r>
              <a:rPr lang="en-US" sz="5100" b="1" dirty="0" smtClean="0">
                <a:solidFill>
                  <a:srgbClr val="FF0000"/>
                </a:solidFill>
              </a:rPr>
              <a:t>(INSTRUMENT OF INTENTIONALITY)</a:t>
            </a:r>
          </a:p>
          <a:p>
            <a:pPr>
              <a:spcBef>
                <a:spcPts val="0"/>
              </a:spcBef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= END OF MOVEMENT</a:t>
            </a:r>
          </a:p>
          <a:p>
            <a:pPr>
              <a:spcBef>
                <a:spcPts val="0"/>
              </a:spcBef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=  it becomes an ORGANIZATION</a:t>
            </a:r>
          </a:p>
          <a:p>
            <a:pPr>
              <a:spcBef>
                <a:spcPts val="0"/>
              </a:spcBef>
              <a:buNone/>
            </a:pPr>
            <a:endParaRPr lang="en-US" sz="6000" b="1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  <a:buNone/>
            </a:pPr>
            <a:endParaRPr lang="en-US" b="1" dirty="0" smtClean="0"/>
          </a:p>
          <a:p>
            <a:pPr>
              <a:spcBef>
                <a:spcPts val="0"/>
              </a:spcBef>
              <a:buNone/>
            </a:pP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E490-79B0-4BD4-910C-75496F55AAE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6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64807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THE </a:t>
            </a:r>
            <a:r>
              <a:rPr lang="en-US" sz="3200" b="1" dirty="0" smtClean="0"/>
              <a:t>KIBBUTZ</a:t>
            </a:r>
            <a:r>
              <a:rPr lang="en-US" sz="3600" b="1" dirty="0" smtClean="0"/>
              <a:t> AND THE SECTORS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83671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KIBBUTZ MEMBERS  &amp; DEPENDENTS = 1.5% OF  8 MILLION .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MARGINALIZED WITHIN “SECULAR”  CENTER-LEFT,  -  25 -30%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628800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“THE OTHER ISRAEL” -  FROM ARAB COUNTRIES, IRAN and DESCENDANTS.  </a:t>
            </a:r>
          </a:p>
          <a:p>
            <a:r>
              <a:rPr lang="en-US" sz="2000" b="1" dirty="0" smtClean="0"/>
              <a:t>SPECTRUM  of IDENTIFY :   TRADITIONAL JUDAISM </a:t>
            </a:r>
            <a:r>
              <a:rPr lang="en-US" sz="2000" b="1" dirty="0"/>
              <a:t>(BUT DO NOT NECESSARILY PRACTICE) </a:t>
            </a:r>
            <a:r>
              <a:rPr lang="en-US" sz="2000" b="1" dirty="0" smtClean="0"/>
              <a:t>through to ADHERENTS of ULTRA-ORTHODOXY . “RIGHT WING &amp; RELIGIOUS” PARTIES.  = 25 -30% .  PRIMARY IDENTIFICATION – ETHNIC (“MIZRACHI”)  JEWISH ,NATIONAL but FLUID.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TRADITIONALLY, HOSTILE TO SECULAR KIBBUTZ THAT “EXPLOITED” THEM.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509120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EX-SOVIET UNION – 10 - 15%,  SLOWLY  INTEGRATING –YOUNG  SEEK IDENTITY . POLITICAL TRADITION.  VERY RIGHT-WING,  MIGHT CHANGE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KIBBUTZ  REJECTED - REMINISCENT OF SOVIET COMMUNISM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6341258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ARABS and other MINORITIES  20 % - NOT FOR CULTURAL ZIONIST  INTENTION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3645024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ZIONIST ORTHODOX  AND ULTRA-ORTHODOX OF WESTERN ORIGIN – 10%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IDEOLOGICAL REJECTION OF KIBBUTZ   (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Hakibbutz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Hadati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= 12,000)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558924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KIBBUTZ ACCESS?    COMMUNITY, </a:t>
            </a:r>
            <a:r>
              <a:rPr lang="en-US" sz="2000" b="1" dirty="0" smtClean="0">
                <a:solidFill>
                  <a:srgbClr val="002060"/>
                </a:solidFill>
              </a:rPr>
              <a:t>ALTERNATIVE JEWISH IDENTITY</a:t>
            </a:r>
            <a:r>
              <a:rPr lang="en-US" sz="2000" b="1" dirty="0" smtClean="0">
                <a:solidFill>
                  <a:srgbClr val="00B050"/>
                </a:solidFill>
              </a:rPr>
              <a:t>, </a:t>
            </a:r>
          </a:p>
          <a:p>
            <a:r>
              <a:rPr lang="en-US" sz="2000" b="1" dirty="0" smtClean="0">
                <a:solidFill>
                  <a:srgbClr val="00B050"/>
                </a:solidFill>
              </a:rPr>
              <a:t>INFORMAL EDUCATION (YOUTH MOVEMENTS), ISRAEL &amp;  DIASPORA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8" y="188640"/>
            <a:ext cx="89644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</a:rPr>
              <a:t>THE POLITICS &amp; LEADERSHIP IN THE KIBBUTZ MOVEMENT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TWO PATTERNS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008" y="1052736"/>
            <a:ext cx="896448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“HISTORIC LEADERSHIP”  LEADERS OF  LEFTIST POLITICAL PARTIES</a:t>
            </a:r>
          </a:p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INTERPRETATIONS </a:t>
            </a:r>
            <a:r>
              <a:rPr lang="en-US" sz="2200" b="1" dirty="0">
                <a:solidFill>
                  <a:srgbClr val="FF0000"/>
                </a:solidFill>
              </a:rPr>
              <a:t>OF MARXISM – AFTER 1977 = DEAD </a:t>
            </a:r>
            <a:r>
              <a:rPr lang="en-US" sz="2200" b="1" dirty="0" smtClean="0">
                <a:solidFill>
                  <a:srgbClr val="FF0000"/>
                </a:solidFill>
              </a:rPr>
              <a:t>END</a:t>
            </a:r>
            <a:endParaRPr lang="en-US" sz="2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200" b="1" dirty="0" smtClean="0">
                <a:solidFill>
                  <a:srgbClr val="00B050"/>
                </a:solidFill>
              </a:rPr>
              <a:t>MEIR YAARI, YAAKOV HAZAN, YITZCHAK TABENKIN -  </a:t>
            </a:r>
          </a:p>
          <a:p>
            <a:pPr algn="ctr"/>
            <a:r>
              <a:rPr lang="en-US" sz="2200" b="1" i="1" dirty="0" smtClean="0">
                <a:solidFill>
                  <a:srgbClr val="00B050"/>
                </a:solidFill>
              </a:rPr>
              <a:t>HAKIBBUTZ HAARTZI  &amp;</a:t>
            </a:r>
            <a:r>
              <a:rPr lang="en-US" sz="2200" b="1" dirty="0" smtClean="0">
                <a:solidFill>
                  <a:srgbClr val="00B050"/>
                </a:solidFill>
              </a:rPr>
              <a:t> </a:t>
            </a:r>
            <a:r>
              <a:rPr lang="en-US" sz="2200" b="1" i="1" dirty="0" smtClean="0">
                <a:solidFill>
                  <a:srgbClr val="00B050"/>
                </a:solidFill>
              </a:rPr>
              <a:t>HAKIBBUTZ HAMEUCHAD</a:t>
            </a:r>
          </a:p>
          <a:p>
            <a:pPr algn="ctr"/>
            <a:r>
              <a:rPr lang="en-US" sz="2000" b="1" dirty="0"/>
              <a:t> </a:t>
            </a:r>
            <a:r>
              <a:rPr lang="en-US" sz="2000" b="1" dirty="0" smtClean="0"/>
              <a:t>  AUTHORITATIVE “RABBINIC” LEADERSHIP”  OF ABRAHAM GENERATION PREVENTS EMERGENCE OF NEW LEADERSHIP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140968"/>
            <a:ext cx="8280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  NO HISTORIC LEADERSHIP</a:t>
            </a:r>
          </a:p>
          <a:p>
            <a:pPr algn="ctr"/>
            <a:r>
              <a:rPr lang="en-US" sz="2200" b="1" i="1" dirty="0"/>
              <a:t>CHEVER HAKVUTZOT </a:t>
            </a:r>
            <a:r>
              <a:rPr lang="en-US" sz="2200" b="1" dirty="0"/>
              <a:t>– (later</a:t>
            </a:r>
            <a:r>
              <a:rPr lang="en-US" sz="2200" b="1" i="1" dirty="0"/>
              <a:t>)  ICHUD  HAKVUTZOT </a:t>
            </a:r>
            <a:r>
              <a:rPr lang="en-US" sz="2200" b="1" i="1" dirty="0" smtClean="0"/>
              <a:t>VE-HAKIBBUTZIM</a:t>
            </a:r>
            <a:endParaRPr lang="en-US" sz="2200" b="1" i="1" dirty="0"/>
          </a:p>
          <a:p>
            <a:pPr algn="ctr"/>
            <a:r>
              <a:rPr lang="en-US" sz="2200" b="1" dirty="0"/>
              <a:t> PRAGMATIC, </a:t>
            </a:r>
            <a:r>
              <a:rPr lang="en-US" sz="2200" b="1" dirty="0" smtClean="0"/>
              <a:t>PLURALISTIC</a:t>
            </a:r>
            <a:r>
              <a:rPr lang="en-US" sz="2200" b="1" dirty="0" smtClean="0">
                <a:solidFill>
                  <a:srgbClr val="C00000"/>
                </a:solidFill>
              </a:rPr>
              <a:t> 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ASSOCIATED WITH  SOCIAL DEMOCRATIC  </a:t>
            </a:r>
            <a:r>
              <a:rPr lang="en-US" sz="2000" b="1" i="1" dirty="0" smtClean="0">
                <a:solidFill>
                  <a:srgbClr val="FF0000"/>
                </a:solidFill>
              </a:rPr>
              <a:t>MAPAI – </a:t>
            </a:r>
            <a:r>
              <a:rPr lang="en-US" sz="2000" b="1" dirty="0" smtClean="0">
                <a:solidFill>
                  <a:srgbClr val="FF0000"/>
                </a:solidFill>
              </a:rPr>
              <a:t>DAVID BEN GURION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IMPORTANT COMPONENT BUT NOT CENTRAL LEADERSHIP OF </a:t>
            </a:r>
            <a:r>
              <a:rPr lang="en-US" sz="2000" b="1" dirty="0" smtClean="0">
                <a:solidFill>
                  <a:srgbClr val="00B050"/>
                </a:solidFill>
              </a:rPr>
              <a:t>MAPAI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3570" y="5021606"/>
            <a:ext cx="85689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MUSA CHARIF – SECRETARY OF THE “</a:t>
            </a:r>
            <a:r>
              <a:rPr lang="en-US" sz="2400" b="1" i="1" dirty="0" smtClean="0">
                <a:solidFill>
                  <a:srgbClr val="C00000"/>
                </a:solidFill>
              </a:rPr>
              <a:t>ICHUD</a:t>
            </a:r>
            <a:r>
              <a:rPr lang="en-US" sz="2400" b="1" dirty="0" smtClean="0">
                <a:solidFill>
                  <a:srgbClr val="C00000"/>
                </a:solidFill>
              </a:rPr>
              <a:t>” from 1976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UNDERSTOOD THE NECESSITY OF CONNECTING TO THE “OTHER ISRAEL”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INITIATED MERGER WITH KIBBUTZ MEUCHAD = “TAKAM”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</a:rPr>
              <a:t>PROMOTES OUTREACH TO THE JEWISH DIASPORA</a:t>
            </a:r>
          </a:p>
          <a:p>
            <a:pPr algn="ctr"/>
            <a:r>
              <a:rPr lang="en-US" sz="2000" b="1" dirty="0" smtClean="0"/>
              <a:t>KILLED IN CAR CRASH, 1982 – WHAT MIGHT HAVE BEEN?    (THINK: RABIN)</a:t>
            </a:r>
            <a:endParaRPr lang="en-US" sz="20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2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  THE NEW LEGAL DEFINITION OF KIBBUTZ</a:t>
            </a:r>
            <a:endParaRPr lang="en-US" sz="3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980728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THE PRIVATIZATION OF MOST KIBBUTZIM (ABROGATION OF COMPREHENSIVE MUTUAL RESPONSIBILITY ) NECESSITATES  REDEFINITION OF KIBBUTZ AS A COOPERATIVE SOCIETY WITHIN THE FRAMEWORK OF THE ISRAELI COOPERATIVE SOCIETIES ACT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708920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7030A0"/>
                </a:solidFill>
              </a:rPr>
              <a:t>2002 – APPOINTMENT OF “PUBLIC COMMITTEE FOR CLASSIFICATION OF KIBBUTZIM” (BEN RAFAEL COMMITTEE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71703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</a:rPr>
              <a:t>COMMITTEE</a:t>
            </a:r>
            <a:r>
              <a:rPr lang="en-US" sz="12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smtClean="0">
                <a:solidFill>
                  <a:srgbClr val="00B050"/>
                </a:solidFill>
              </a:rPr>
              <a:t>DELIBERATES FOR 18 MONTHS – TENSION BETWEEN COLLECTIVE AND PRIVATIZING KIBBUTZIM. 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653136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C00000"/>
                </a:solidFill>
              </a:rPr>
              <a:t>THE COMMITTEE DECIDES TO RECOGNIZE THREE TYPES OF KIBBUTZIM: COLLECTIVE KIBBUTZ (Kibbutz </a:t>
            </a:r>
            <a:r>
              <a:rPr lang="en-US" sz="2400" b="1" dirty="0" err="1" smtClean="0">
                <a:solidFill>
                  <a:srgbClr val="C00000"/>
                </a:solidFill>
              </a:rPr>
              <a:t>Shitufi</a:t>
            </a:r>
            <a:r>
              <a:rPr lang="en-US" sz="2400" b="1" dirty="0" smtClean="0">
                <a:solidFill>
                  <a:srgbClr val="C00000"/>
                </a:solidFill>
              </a:rPr>
              <a:t>), NEW KIBBUTZ (Kibbutz </a:t>
            </a:r>
            <a:r>
              <a:rPr lang="en-US" sz="2400" b="1" dirty="0" err="1" smtClean="0">
                <a:solidFill>
                  <a:srgbClr val="C00000"/>
                </a:solidFill>
              </a:rPr>
              <a:t>Mitchadesh</a:t>
            </a:r>
            <a:r>
              <a:rPr lang="en-US" sz="2400" b="1" dirty="0" smtClean="0">
                <a:solidFill>
                  <a:srgbClr val="C00000"/>
                </a:solidFill>
              </a:rPr>
              <a:t>), URBAN KIBBUTZ (Kibbutz </a:t>
            </a:r>
            <a:r>
              <a:rPr lang="en-US" sz="2400" b="1" dirty="0" err="1" smtClean="0">
                <a:solidFill>
                  <a:srgbClr val="C00000"/>
                </a:solidFill>
              </a:rPr>
              <a:t>Ironi</a:t>
            </a:r>
            <a:r>
              <a:rPr lang="en-US" sz="2400" b="1" dirty="0" smtClean="0">
                <a:solidFill>
                  <a:srgbClr val="C00000"/>
                </a:solidFill>
              </a:rPr>
              <a:t>).  RECOMMENDATIONS ADOPTED BY THE GOVT.  2005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2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08" y="260648"/>
            <a:ext cx="82809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TYPES OF KIBBUTZ – NEW CLASSIFICATION - 2005</a:t>
            </a:r>
          </a:p>
          <a:p>
            <a:pPr algn="ctr"/>
            <a:r>
              <a:rPr lang="en-US" dirty="0" smtClean="0"/>
              <a:t>Underlining – M.L.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COLLECTIVE KIBBUTZ-20%:  A SETTLEMENT SOCIETY…ORGANIZED ON THE BASIS OF </a:t>
            </a:r>
            <a:r>
              <a:rPr lang="en-US" sz="2400" b="1" u="sng" dirty="0" smtClean="0">
                <a:solidFill>
                  <a:srgbClr val="C00000"/>
                </a:solidFill>
              </a:rPr>
              <a:t>COMMUNAL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u="sng" dirty="0" smtClean="0">
                <a:solidFill>
                  <a:srgbClr val="C00000"/>
                </a:solidFill>
              </a:rPr>
              <a:t>OWNERSHIP</a:t>
            </a:r>
            <a:r>
              <a:rPr lang="en-US" sz="2400" b="1" dirty="0" smtClean="0">
                <a:solidFill>
                  <a:srgbClr val="C00000"/>
                </a:solidFill>
              </a:rPr>
              <a:t> OF PROPERTY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204864"/>
            <a:ext cx="77768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NEW KIBBUTZ – 80%:  A SETTLEMENT SOCIETY…ORGANIZED ON THE BASIS OF </a:t>
            </a:r>
            <a:r>
              <a:rPr lang="en-US" sz="2400" b="1" u="sng" dirty="0" smtClean="0">
                <a:solidFill>
                  <a:srgbClr val="7030A0"/>
                </a:solidFill>
              </a:rPr>
              <a:t>COMMUNAL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u="sng" dirty="0" smtClean="0">
                <a:solidFill>
                  <a:srgbClr val="7030A0"/>
                </a:solidFill>
              </a:rPr>
              <a:t>PARTICIPATION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u="sng" dirty="0" smtClean="0">
                <a:solidFill>
                  <a:srgbClr val="7030A0"/>
                </a:solidFill>
              </a:rPr>
              <a:t>IN THE OWNERSHIP</a:t>
            </a:r>
            <a:r>
              <a:rPr lang="en-US" sz="2400" b="1" dirty="0" smtClean="0">
                <a:solidFill>
                  <a:srgbClr val="7030A0"/>
                </a:solidFill>
              </a:rPr>
              <a:t> OF PROPERTY…(and with) </a:t>
            </a:r>
            <a:r>
              <a:rPr lang="en-US" sz="2400" b="1" u="sng" dirty="0" smtClean="0">
                <a:solidFill>
                  <a:srgbClr val="7030A0"/>
                </a:solidFill>
              </a:rPr>
              <a:t>REGULATIONS FOR MUTUAL RESPONSIBILITY</a:t>
            </a:r>
          </a:p>
          <a:p>
            <a:pPr algn="ctr"/>
            <a:r>
              <a:rPr lang="en-US" dirty="0" smtClean="0"/>
              <a:t>Note: The regulations for mutual responsibility are not yet fully delineated (M.L.)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221088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URBAN KIBBUTZ:  A  COOPERATIVE SOCIETY THAT FUNCTIONS </a:t>
            </a:r>
            <a:r>
              <a:rPr lang="en-US" sz="2400" b="1" u="sng" dirty="0" smtClean="0">
                <a:solidFill>
                  <a:srgbClr val="0070C0"/>
                </a:solidFill>
              </a:rPr>
              <a:t>FOR SOCIAL CONTRIBUTION TO AND PARTICIPATION IN ISRAELI SOCIETY…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73325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ONLY URBAN KIBBUTZ DEFINED AS INTENTIONAL COMMUNITY</a:t>
            </a:r>
            <a:endParaRPr lang="en-US" sz="24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1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THE EMERGENCE OF URBAN 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INTENTIONAL COMMUNITIES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9512" y="907867"/>
            <a:ext cx="882047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B050"/>
                </a:solidFill>
              </a:rPr>
              <a:t>LAST TWENTY YEARS OF THE 20</a:t>
            </a:r>
            <a:r>
              <a:rPr lang="en-US" sz="2000" b="1" baseline="30000" dirty="0" smtClean="0">
                <a:solidFill>
                  <a:srgbClr val="00B050"/>
                </a:solidFill>
              </a:rPr>
              <a:t>th</a:t>
            </a:r>
            <a:r>
              <a:rPr lang="en-US" sz="2000" b="1" dirty="0" smtClean="0">
                <a:solidFill>
                  <a:srgbClr val="00B050"/>
                </a:solidFill>
              </a:rPr>
              <a:t> CENTURY  -  TWO PATHS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000" b="1" dirty="0" smtClean="0">
                <a:solidFill>
                  <a:srgbClr val="C00000"/>
                </a:solidFill>
              </a:rPr>
              <a:t>INITIATED by SMALL GROUPS OF KIBBUTZ CHILDREN CONSCIOUSLY SEEKING A RETURN  TO GRANDPARENTS’ IDEALS WITHIN A FRAMEWORK CONTENDING DIRECTLY WITH “THE OTHER ISRAEL”.  MAINLY LOCAL PERSPECTIVE.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sz="2000" b="1" dirty="0" smtClean="0">
                <a:solidFill>
                  <a:srgbClr val="FF0000"/>
                </a:solidFill>
              </a:rPr>
              <a:t>COMMUNES of YOUNG ADULTS as CONTINUATION OF YOUTH MOVEMENT.  ESTABLISHMENT OF “DROR-ISRAEL” AS MOVEMENT OF YOUTH MOVEMENT GRADUATES’ COMMUNES/KIBBUTZIM - 2006.  LOCAL and  NATIONAL PERSPECTIVE. MAJOR PLAYER IN SOCIAL PROTEST -SUMMER 2011.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4365104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</a:rPr>
              <a:t> LEGAL FRAMEWORK:  COOPERATIVE SOCIETIES  (URBAN KIBBUTZIM) and/or </a:t>
            </a:r>
          </a:p>
          <a:p>
            <a:r>
              <a:rPr lang="en-US" sz="2000" b="1" dirty="0">
                <a:solidFill>
                  <a:srgbClr val="7030A0"/>
                </a:solidFill>
              </a:rPr>
              <a:t>      COMMUNES SPONSORING NON-PROFIT SOCIETIES </a:t>
            </a:r>
            <a:r>
              <a:rPr lang="en-US" sz="2000" b="1" dirty="0" smtClean="0">
                <a:solidFill>
                  <a:srgbClr val="7030A0"/>
                </a:solidFill>
              </a:rPr>
              <a:t>(NGOs -</a:t>
            </a:r>
            <a:r>
              <a:rPr lang="en-US" sz="2000" b="1" i="1" dirty="0" smtClean="0">
                <a:solidFill>
                  <a:srgbClr val="7030A0"/>
                </a:solidFill>
              </a:rPr>
              <a:t>AMUTOT) </a:t>
            </a:r>
            <a:endParaRPr lang="en-US" sz="2000" b="1" i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157192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ECONOMIC BASIS: EDUCATIONAL and SOCIAL SERVICES TO MUNICIPAL GOVTS, KIBBUTZ MOVEMENT, MINISTRY OF EDUCATION, SELF  EMPLOYED.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364502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AMBIVALENT RELATIONSHIP  of “DROR-ISRAEL”  TO KIBBUTZ ESTABLISHMENT- </a:t>
            </a:r>
          </a:p>
          <a:p>
            <a:r>
              <a:rPr lang="en-US" b="1" dirty="0"/>
              <a:t>NOT COMMITTED TO EXISTING KIBBUTZ FRAMEWORK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594928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NUMBERS:  VERY FLUID –  about 2,000 MEMBERS IN  </a:t>
            </a:r>
          </a:p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   SOME  40  COMMUNITIES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QUESTIONS REMAIN – MY TENTATIVE ANSWERS !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052736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CAN THE FEDERATION OF KIBBUTZ COMMUNITIES REINVENT ITSELF AS A </a:t>
            </a:r>
            <a:r>
              <a:rPr lang="en-US" sz="2200" b="1" u="sng" dirty="0" smtClean="0">
                <a:solidFill>
                  <a:srgbClr val="7030A0"/>
                </a:solidFill>
              </a:rPr>
              <a:t>SUSTAINABLE </a:t>
            </a:r>
            <a:r>
              <a:rPr lang="en-US" sz="2000" b="1" dirty="0" smtClean="0">
                <a:solidFill>
                  <a:srgbClr val="7030A0"/>
                </a:solidFill>
              </a:rPr>
              <a:t> MOVEMENT OF INTENTIONAL COMMUNITY?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NOT WITHOUT A COMPREHENSIVE CULTURAL ZIONIST IDEOLOGY WHICH INCLUDES ACTIVIST “FREE JUDAISM”.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485345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WHAT WILL BE THE RELATIONSHIP OF YOUTH  MOVEMENT GRADUATES  (DROR-ISRAEL) TO THE KIBBUTZ MOVEMENT?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DIFFERENT FRAMEWORKS CAN COOPERATE IF THERE IS A SHARED IDEOLOGY.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573016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CAN EITHER ONE OR BOTH DEVELOP AN IDEOLOGY AND ACTION PROGRAM TO FURTHER A VISION OF SOCIAL &amp; ENVIRONMENTAL JUSTICE BASED ON JEWISH-ZIONIST IDENTITY AND COMMITMENT WHICH COULD BUILD BRIDGES TO OTHER SECTORS OF ISRAELI SOCIETY?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NOT WITHOUT RECOGNITION OF THE CHALLENGE AND ALLOCATION OF RESOURCES TO CONTEND WITH IT.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478323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STAY TUNED TO THE SAGA OF THE KIBBUTZ </a:t>
            </a:r>
            <a:endParaRPr lang="en-US" sz="2400" b="1" dirty="0">
              <a:solidFill>
                <a:srgbClr val="00B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THE JURY OF HISTORY IS STILL OUT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03648" y="622802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THANKS FOR YOUR INTEREST AND ATTENTION</a:t>
            </a:r>
            <a:endParaRPr lang="en-US" sz="2400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2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7504" y="332656"/>
            <a:ext cx="8928992" cy="144016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KIBBUTZ AS SUSTAINABLE COMMUNITY</a:t>
            </a:r>
          </a:p>
          <a:p>
            <a:pPr>
              <a:spcBef>
                <a:spcPts val="0"/>
              </a:spcBef>
            </a:pPr>
            <a:r>
              <a:rPr lang="en-US" sz="3600" b="1" dirty="0">
                <a:solidFill>
                  <a:schemeClr val="accent2"/>
                </a:solidFill>
              </a:rPr>
              <a:t>The Questions!</a:t>
            </a:r>
          </a:p>
          <a:p>
            <a:endParaRPr lang="en-US" sz="4000" b="1" dirty="0" smtClean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772816"/>
            <a:ext cx="878497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600"/>
              </a:spcAft>
              <a:buAutoNum type="arabicPeriod"/>
            </a:pPr>
            <a:r>
              <a:rPr lang="en-US" sz="3200" b="1" dirty="0" smtClean="0">
                <a:solidFill>
                  <a:srgbClr val="7030A0"/>
                </a:solidFill>
              </a:rPr>
              <a:t>Will the Kibbutz survive as a Community?</a:t>
            </a:r>
          </a:p>
          <a:p>
            <a:r>
              <a:rPr lang="en-US" sz="3200" b="1" dirty="0" smtClean="0">
                <a:solidFill>
                  <a:schemeClr val="accent2"/>
                </a:solidFill>
              </a:rPr>
              <a:t>2. Will the Kibbutz maintain itself as an Intentional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    Community?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3. Will the Kibbutz survive as a </a:t>
            </a:r>
            <a:r>
              <a:rPr lang="en-US" sz="4000" b="1" u="sng" dirty="0" smtClean="0">
                <a:solidFill>
                  <a:schemeClr val="accent2"/>
                </a:solidFill>
              </a:rPr>
              <a:t>Movement</a:t>
            </a:r>
            <a:r>
              <a:rPr lang="en-US" sz="3200" b="1" dirty="0" smtClean="0">
                <a:solidFill>
                  <a:schemeClr val="accent2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of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Intentional  Community committed to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    </a:t>
            </a:r>
            <a:r>
              <a:rPr lang="en-US" sz="3600" b="1" u="sng" dirty="0" smtClean="0">
                <a:solidFill>
                  <a:schemeClr val="accent2"/>
                </a:solidFill>
              </a:rPr>
              <a:t>Impacting on Society</a:t>
            </a:r>
            <a:r>
              <a:rPr lang="en-US" sz="3600" b="1" dirty="0" smtClean="0">
                <a:solidFill>
                  <a:schemeClr val="accent2"/>
                </a:solidFill>
              </a:rPr>
              <a:t>?</a:t>
            </a:r>
          </a:p>
          <a:p>
            <a:r>
              <a:rPr lang="en-US" sz="3600" b="1" dirty="0" smtClean="0">
                <a:solidFill>
                  <a:srgbClr val="7030A0"/>
                </a:solidFill>
              </a:rPr>
              <a:t>4</a:t>
            </a:r>
            <a:r>
              <a:rPr lang="en-US" sz="3600" b="1" dirty="0" smtClean="0">
                <a:solidFill>
                  <a:schemeClr val="accent2"/>
                </a:solidFill>
              </a:rPr>
              <a:t>. </a:t>
            </a:r>
            <a:r>
              <a:rPr lang="en-US" sz="3200" b="1" dirty="0" smtClean="0">
                <a:solidFill>
                  <a:srgbClr val="7030A0"/>
                </a:solidFill>
              </a:rPr>
              <a:t>Is it necessary, </a:t>
            </a:r>
            <a:r>
              <a:rPr lang="en-US" sz="3200" b="1" i="1" dirty="0" smtClean="0">
                <a:solidFill>
                  <a:srgbClr val="7030A0"/>
                </a:solidFill>
              </a:rPr>
              <a:t>a priori</a:t>
            </a:r>
            <a:r>
              <a:rPr lang="en-US" sz="3200" b="1" dirty="0" smtClean="0">
                <a:solidFill>
                  <a:srgbClr val="7030A0"/>
                </a:solidFill>
              </a:rPr>
              <a:t>, for a kibbutz to be a 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</a:rPr>
              <a:t>    collective community?</a:t>
            </a:r>
          </a:p>
        </p:txBody>
      </p:sp>
    </p:spTree>
    <p:extLst>
      <p:ext uri="{BB962C8B-B14F-4D97-AF65-F5344CB8AC3E}">
        <p14:creationId xmlns:p14="http://schemas.microsoft.com/office/powerpoint/2010/main" val="100856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CS\My Scans\2013-05 (מאי)\scan0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t="-50316" r="6270" b="55417"/>
          <a:stretch/>
        </p:blipFill>
        <p:spPr bwMode="auto">
          <a:xfrm>
            <a:off x="22601" y="-5462744"/>
            <a:ext cx="8851568" cy="11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1" y="5373216"/>
            <a:ext cx="83346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INTERIM CONCLUSION: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KIBBUTZ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AS </a:t>
            </a:r>
            <a:r>
              <a:rPr lang="en-US" sz="2800" b="1" dirty="0">
                <a:solidFill>
                  <a:srgbClr val="FF0000"/>
                </a:solidFill>
              </a:rPr>
              <a:t>FRAMEWORK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OF</a:t>
            </a:r>
            <a:r>
              <a:rPr lang="en-US" sz="2400" b="1" dirty="0" smtClean="0">
                <a:solidFill>
                  <a:srgbClr val="C00000"/>
                </a:solidFill>
              </a:rPr>
              <a:t> COMMUNITY SUSTAINABLE  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BUT WHAT ABOUT </a:t>
            </a:r>
            <a:r>
              <a:rPr lang="en-US" sz="2800" b="1" dirty="0" smtClean="0">
                <a:solidFill>
                  <a:srgbClr val="FF0000"/>
                </a:solidFill>
              </a:rPr>
              <a:t>INTENTIONAL</a:t>
            </a:r>
            <a:r>
              <a:rPr lang="en-US" sz="2400" b="1" dirty="0" smtClean="0">
                <a:solidFill>
                  <a:srgbClr val="C00000"/>
                </a:solidFill>
              </a:rPr>
              <a:t> COMMUNITY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9208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</a:rPr>
              <a:t>GRADATIONS OF INTENTIONAL COMMUNITY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FOR OURSELVES or </a:t>
            </a:r>
            <a:r>
              <a:rPr lang="en-US" sz="3600" b="1" dirty="0" smtClean="0">
                <a:solidFill>
                  <a:srgbClr val="FF0000"/>
                </a:solidFill>
              </a:rPr>
              <a:t>FOR IMPACT ON SOCIETY?</a:t>
            </a:r>
            <a:endParaRPr lang="en-US" sz="1700" b="1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INDIVIDUAL COMMUNITY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ORGANIZED FEDERATIONS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b="1" dirty="0" smtClean="0">
                <a:solidFill>
                  <a:srgbClr val="FF0000"/>
                </a:solidFill>
              </a:rPr>
              <a:t>MOVEMENTS  of INTENTION</a:t>
            </a:r>
            <a:endParaRPr lang="en-US" sz="1700" b="1" dirty="0" smtClean="0">
              <a:solidFill>
                <a:srgbClr val="FF0000"/>
              </a:solidFill>
            </a:endParaRPr>
          </a:p>
          <a:p>
            <a:pPr marL="72000">
              <a:spcBef>
                <a:spcPts val="0"/>
              </a:spcBef>
              <a:buFont typeface="Wingdings" pitchFamily="2" charset="2"/>
              <a:buChar char="v"/>
            </a:pP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MOVEMENT OF INTENTIONAL COMMUNITY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      WITH </a:t>
            </a:r>
            <a:r>
              <a:rPr lang="en-US" sz="2800" b="1" dirty="0" smtClean="0">
                <a:solidFill>
                  <a:schemeClr val="accent2"/>
                </a:solidFill>
              </a:rPr>
              <a:t>PLANNED</a:t>
            </a:r>
            <a:r>
              <a:rPr lang="en-US" sz="2800" b="1" dirty="0" smtClean="0">
                <a:solidFill>
                  <a:srgbClr val="00B050"/>
                </a:solidFill>
              </a:rPr>
              <a:t> IMPACT ON SOCIETY: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B050"/>
                </a:solidFill>
              </a:rPr>
              <a:t> REALIZE and EXEMPLIFY VALUES </a:t>
            </a:r>
            <a:r>
              <a:rPr lang="en-US" sz="2800" b="1" dirty="0" smtClean="0">
                <a:solidFill>
                  <a:schemeClr val="accent2"/>
                </a:solidFill>
              </a:rPr>
              <a:t>“IN MICRO” </a:t>
            </a:r>
            <a:r>
              <a:rPr lang="en-US" sz="2800" b="1" dirty="0" smtClean="0">
                <a:solidFill>
                  <a:srgbClr val="00B050"/>
                </a:solidFill>
              </a:rPr>
              <a:t>INCULCATE THEM INTO SOCIETY </a:t>
            </a:r>
            <a:r>
              <a:rPr lang="en-US" sz="2800" b="1" dirty="0" smtClean="0">
                <a:solidFill>
                  <a:schemeClr val="accent2"/>
                </a:solidFill>
              </a:rPr>
              <a:t>“IN MACRO”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2"/>
                </a:solidFill>
              </a:rPr>
              <a:t>DOES AN INTENTIONAL COMMUNITY HAVE TO BE COLLECTIVE?</a:t>
            </a:r>
          </a:p>
          <a:p>
            <a:pPr>
              <a:buFont typeface="Wingdings" pitchFamily="2" charset="2"/>
              <a:buChar char="v"/>
            </a:pPr>
            <a:r>
              <a:rPr lang="en-US" sz="2400" b="1" dirty="0" smtClean="0">
                <a:solidFill>
                  <a:srgbClr val="FF0000"/>
                </a:solidFill>
              </a:rPr>
              <a:t>NOT NECESSARILY,  BUT IT HELPS. SOME DEGREE OF MUTUAL RESPONSIBILITY FOR POLITICAL-EDUCATIONAL ACTION VITAL.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19256" cy="778098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KIBBUTZ AS INTENTIONAL COMMUNITY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98072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AN INTEGRAL PART OF ZIONISM – THE MOVEMENT FOR JEWISH RENEWAL IN ITS HISTORIC HOMELAND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081168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u="sng" dirty="0" smtClean="0"/>
              <a:t>TWO DYNAMICS PROPEL THE ZIONIST MOVEMENT</a:t>
            </a:r>
          </a:p>
          <a:p>
            <a:pPr>
              <a:spcAft>
                <a:spcPts val="120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THE THREAT FROM WITHOUT: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>
                <a:solidFill>
                  <a:srgbClr val="7030A0"/>
                </a:solidFill>
              </a:rPr>
              <a:t>RISING TIDE OF ANTISEMITISM = </a:t>
            </a:r>
            <a:r>
              <a:rPr lang="en-US" sz="2800" b="1" dirty="0" smtClean="0">
                <a:solidFill>
                  <a:srgbClr val="FF0000"/>
                </a:solidFill>
              </a:rPr>
              <a:t>POLITICAL ZIONISM </a:t>
            </a:r>
            <a:r>
              <a:rPr lang="en-US" sz="2400" b="1" dirty="0" smtClean="0">
                <a:solidFill>
                  <a:srgbClr val="7030A0"/>
                </a:solidFill>
              </a:rPr>
              <a:t>, A STATE FOR THE JEWS “LIKE ALL THE NATIONS”  (TH. HERZL, 1860-1904)       </a:t>
            </a:r>
            <a:r>
              <a:rPr lang="en-US" sz="2400" b="1" dirty="0" smtClean="0"/>
              <a:t>SAVE JEWS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THE THREAT FROM WITHIN</a:t>
            </a:r>
            <a:r>
              <a:rPr lang="en-US" sz="2800" b="1" dirty="0" smtClean="0">
                <a:solidFill>
                  <a:srgbClr val="7030A0"/>
                </a:solidFill>
              </a:rPr>
              <a:t>: </a:t>
            </a:r>
            <a:r>
              <a:rPr lang="en-US" sz="2400" b="1" dirty="0" smtClean="0">
                <a:solidFill>
                  <a:srgbClr val="7030A0"/>
                </a:solidFill>
              </a:rPr>
              <a:t>BREAKDOWN OF  TRADITIONAL JEWISH SOCIETY , FEAR OF PHYSICAL &amp; CULTURAL ASSIMILATION = </a:t>
            </a:r>
            <a:r>
              <a:rPr lang="en-US" sz="2800" b="1" dirty="0" smtClean="0">
                <a:solidFill>
                  <a:srgbClr val="FF0000"/>
                </a:solidFill>
              </a:rPr>
              <a:t>CULTURAL ZIONISM</a:t>
            </a:r>
            <a:r>
              <a:rPr lang="en-US" sz="2400" b="1" dirty="0" smtClean="0">
                <a:solidFill>
                  <a:srgbClr val="7030A0"/>
                </a:solidFill>
              </a:rPr>
              <a:t>, A JEWISH STATE  IN ORDER TO ENSURE THE CONTINUED CREATIVE SURVIVAL OF JUDAISM 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(ACHAD HA’AM, 1856 – 1927)                                      </a:t>
            </a:r>
            <a:r>
              <a:rPr lang="en-US" sz="2400" b="1" dirty="0" smtClean="0"/>
              <a:t>SAVE JUDAISM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6165304"/>
            <a:ext cx="87849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    </a:t>
            </a:r>
            <a:r>
              <a:rPr lang="en-US" sz="2200" b="1" u="sng" dirty="0" smtClean="0"/>
              <a:t>KIBBUTZ  AS INTENTIONAL COMMUNITY INVOLVED IN BOTH DYNAMICS</a:t>
            </a:r>
            <a:endParaRPr lang="en-US" sz="2200" b="1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107504" y="116632"/>
            <a:ext cx="9036496" cy="655272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3600" b="1" dirty="0" smtClean="0"/>
              <a:t>KIBBUTZ (KVUTZA) AS A MARRIAGE OF CONVENIENCE BETWEEN  </a:t>
            </a:r>
            <a:r>
              <a:rPr lang="en-US" sz="2800" b="1" dirty="0" smtClean="0"/>
              <a:t>the</a:t>
            </a:r>
            <a:r>
              <a:rPr lang="en-US" sz="3600" b="1" dirty="0" smtClean="0"/>
              <a:t> TWO DYNAMICS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THE WORLD  ZIONIST ORGANIZATION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(POLITICAL ZIONISM)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                                     </a:t>
            </a:r>
            <a:r>
              <a:rPr lang="en-US" sz="2400" b="1" dirty="0" smtClean="0"/>
              <a:t>AND</a:t>
            </a: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 SMALL GROUP OF YOUNG ZIONIST PIONEERS ADVOCATING A PARTICULAR KIND OF </a:t>
            </a:r>
            <a:r>
              <a:rPr lang="en-US" sz="2800" b="1" u="sng" dirty="0" smtClean="0">
                <a:solidFill>
                  <a:srgbClr val="FF0000"/>
                </a:solidFill>
              </a:rPr>
              <a:t>CULTURAL ZIONISM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en-US" b="1" dirty="0" smtClean="0">
                <a:solidFill>
                  <a:srgbClr val="00B050"/>
                </a:solidFill>
              </a:rPr>
              <a:t>HEBREW  LAND, LANGUAGE, LABOR &amp;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00B050"/>
                </a:solidFill>
              </a:rPr>
              <a:t>SOCIAL JUSTICE – “FREE” JUDAISM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KIBBUTZ AS </a:t>
            </a:r>
            <a:r>
              <a:rPr lang="en-US" sz="3600" b="1" dirty="0" smtClean="0">
                <a:solidFill>
                  <a:srgbClr val="002060"/>
                </a:solidFill>
              </a:rPr>
              <a:t>FRAMEWORK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FOR REALIZATION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FOUNDING OF THE FIRST KVUTZA, DEGANIA.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(1910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“MARRIAGE BROKER” – ARTHUR RUPPIN</a:t>
            </a:r>
            <a:endParaRPr 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THE NEEDS OF THE PARTNERS</a:t>
            </a:r>
            <a:b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104456" cy="5616624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500" b="1" u="sng" dirty="0" smtClean="0">
                <a:solidFill>
                  <a:schemeClr val="accent5">
                    <a:lumMod val="50000"/>
                  </a:schemeClr>
                </a:solidFill>
              </a:rPr>
              <a:t>W.Z.O.=</a:t>
            </a:r>
            <a:r>
              <a:rPr lang="en-US" sz="3500" b="1" u="sng" dirty="0">
                <a:solidFill>
                  <a:schemeClr val="accent5">
                    <a:lumMod val="50000"/>
                  </a:schemeClr>
                </a:solidFill>
              </a:rPr>
              <a:t>ESTABLISHMENT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AGRICULTURAL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INFRASTRUCTURE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rgbClr val="00B050"/>
                </a:solidFill>
              </a:rPr>
              <a:t>(MATERIAL &amp; HUMAN)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ABSORPTION  OF YOUNG IMMIGRANTS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dirty="0">
                <a:solidFill>
                  <a:srgbClr val="FF0000"/>
                </a:solidFill>
              </a:rPr>
              <a:t>STAKING (POLITICAL)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b="1" dirty="0">
                <a:solidFill>
                  <a:srgbClr val="FF0000"/>
                </a:solidFill>
              </a:rPr>
              <a:t>CLAIM TO THE </a:t>
            </a:r>
            <a:r>
              <a:rPr lang="en-US" sz="3600" b="1" dirty="0" smtClean="0">
                <a:solidFill>
                  <a:srgbClr val="FF0000"/>
                </a:solidFill>
              </a:rPr>
              <a:t>LAND.</a:t>
            </a:r>
            <a:endParaRPr lang="en-US" sz="36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BASES FOR UNDER-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GROUND  MILITARY</a:t>
            </a:r>
          </a:p>
          <a:p>
            <a:pPr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ACTIVITY</a:t>
            </a:r>
          </a:p>
          <a:p>
            <a:pPr>
              <a:spcBef>
                <a:spcPts val="0"/>
              </a:spcBef>
              <a:buNone/>
            </a:pP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9992" y="1124744"/>
            <a:ext cx="4392488" cy="4896544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  <a:buNone/>
            </a:pPr>
            <a:endParaRPr lang="en-US" sz="3200" b="1" u="sng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  <a:buNone/>
            </a:pPr>
            <a:r>
              <a:rPr lang="en-US" sz="3200" b="1" u="sng" dirty="0" smtClean="0">
                <a:solidFill>
                  <a:srgbClr val="FF0000"/>
                </a:solidFill>
              </a:rPr>
              <a:t>PIONEERS</a:t>
            </a:r>
            <a:r>
              <a:rPr lang="en-US" sz="3200" b="1" i="1" u="sng" dirty="0" smtClean="0">
                <a:solidFill>
                  <a:srgbClr val="FF0000"/>
                </a:solidFill>
              </a:rPr>
              <a:t> (</a:t>
            </a:r>
            <a:r>
              <a:rPr lang="en-US" sz="3200" b="1" i="1" u="sng" dirty="0" err="1" smtClean="0">
                <a:solidFill>
                  <a:srgbClr val="FF0000"/>
                </a:solidFill>
              </a:rPr>
              <a:t>Chalutzim</a:t>
            </a:r>
            <a:r>
              <a:rPr lang="en-US" sz="3200" b="1" i="1" u="sng" dirty="0" smtClean="0">
                <a:solidFill>
                  <a:srgbClr val="FF0000"/>
                </a:solidFill>
              </a:rPr>
              <a:t>)</a:t>
            </a:r>
            <a:r>
              <a:rPr lang="en-US" sz="3200" b="1" u="sng" dirty="0" smtClean="0">
                <a:solidFill>
                  <a:srgbClr val="FF0000"/>
                </a:solidFill>
              </a:rPr>
              <a:t>:</a:t>
            </a:r>
          </a:p>
          <a:p>
            <a:pPr>
              <a:spcBef>
                <a:spcPts val="0"/>
              </a:spcBef>
              <a:buNone/>
            </a:pPr>
            <a:r>
              <a:rPr lang="en-US" sz="3400" b="1" dirty="0" smtClean="0">
                <a:solidFill>
                  <a:srgbClr val="00B050"/>
                </a:solidFill>
              </a:rPr>
              <a:t>LAND &amp; INFRASTRUCTURE</a:t>
            </a:r>
          </a:p>
          <a:p>
            <a:pPr marL="72000">
              <a:spcBef>
                <a:spcPts val="0"/>
              </a:spcBef>
              <a:buNone/>
            </a:pPr>
            <a:r>
              <a:rPr lang="en-US" sz="3400" b="1" dirty="0" smtClean="0">
                <a:solidFill>
                  <a:srgbClr val="00B050"/>
                </a:solidFill>
              </a:rPr>
              <a:t>TO REALIZE DESIRED  VISION in “MICRO” as a MODEL for the FUTURE in “MACRO”</a:t>
            </a:r>
          </a:p>
          <a:p>
            <a:pPr marL="72000"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 </a:t>
            </a:r>
          </a:p>
          <a:p>
            <a:pPr marL="720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SOURCE  for ABSORBING NEW MEMBERS</a:t>
            </a:r>
          </a:p>
          <a:p>
            <a:pPr marL="72000">
              <a:spcBef>
                <a:spcPts val="0"/>
              </a:spcBef>
              <a:buNone/>
            </a:pPr>
            <a:r>
              <a:rPr lang="en-US" sz="3400" b="1" dirty="0" smtClean="0">
                <a:solidFill>
                  <a:schemeClr val="accent2"/>
                </a:solidFill>
              </a:rPr>
              <a:t>STATUS – the ELITE with a</a:t>
            </a:r>
          </a:p>
          <a:p>
            <a:pPr marL="720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b="1" dirty="0" smtClean="0">
                <a:solidFill>
                  <a:schemeClr val="accent2"/>
                </a:solidFill>
              </a:rPr>
              <a:t>CONSCIOUSNESS OF MISSION</a:t>
            </a:r>
          </a:p>
          <a:p>
            <a:pPr marL="7200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b="1" dirty="0">
                <a:solidFill>
                  <a:schemeClr val="accent2"/>
                </a:solidFill>
              </a:rPr>
              <a:t> </a:t>
            </a:r>
            <a:endParaRPr lang="en-US" sz="3400" b="1" dirty="0" smtClean="0">
              <a:solidFill>
                <a:schemeClr val="accent2"/>
              </a:solidFill>
            </a:endParaRPr>
          </a:p>
          <a:p>
            <a:pPr marL="72000">
              <a:spcBef>
                <a:spcPts val="0"/>
              </a:spcBef>
              <a:buNone/>
            </a:pPr>
            <a:endParaRPr lang="en-US" sz="3200" b="1" dirty="0">
              <a:solidFill>
                <a:srgbClr val="FF0000"/>
              </a:solidFill>
            </a:endParaRPr>
          </a:p>
          <a:p>
            <a:pPr marL="72000">
              <a:spcBef>
                <a:spcPts val="0"/>
              </a:spcBef>
              <a:buNone/>
            </a:pP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E490-79B0-4BD4-910C-75496F55AAE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77809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THE GENERATIONS OF THE KIBBUTZ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     THE ABRAHAM GENERATION:  THE FOUNDERS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     THEY HEARD THE  CALL- 1904 – 1924  “GO FORTH…”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000" b="1" dirty="0">
                <a:solidFill>
                  <a:srgbClr val="FF0000"/>
                </a:solidFill>
              </a:rPr>
              <a:t>THINK: David Ben </a:t>
            </a:r>
            <a:r>
              <a:rPr lang="en-US" sz="3000" b="1" dirty="0" err="1">
                <a:solidFill>
                  <a:srgbClr val="FF0000"/>
                </a:solidFill>
              </a:rPr>
              <a:t>Gurion</a:t>
            </a:r>
            <a:r>
              <a:rPr lang="en-US" sz="3000" b="1" dirty="0">
                <a:solidFill>
                  <a:srgbClr val="FF0000"/>
                </a:solidFill>
              </a:rPr>
              <a:t>, A.D. Gordon, Meir </a:t>
            </a:r>
            <a:r>
              <a:rPr lang="en-US" sz="3000" b="1" dirty="0" err="1">
                <a:solidFill>
                  <a:srgbClr val="FF0000"/>
                </a:solidFill>
              </a:rPr>
              <a:t>Yaari</a:t>
            </a:r>
            <a:endParaRPr lang="en-US" sz="3000" b="1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00B050"/>
                </a:solidFill>
              </a:rPr>
              <a:t>THE ISAAC GENERATION – THE SONS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rgbClr val="00B050"/>
                </a:solidFill>
              </a:rPr>
              <a:t>PRACTICAL TASKS  RATHER THAN IDEOLOGY</a:t>
            </a:r>
          </a:p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b="1" dirty="0" smtClean="0">
                <a:solidFill>
                  <a:srgbClr val="00B050"/>
                </a:solidFill>
              </a:rPr>
              <a:t>“Reside in this Land” – Moshe Dayan, Yitzchak Rabin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002060"/>
                </a:solidFill>
              </a:rPr>
              <a:t>THE JACOB GENERATION – DILEMMA OF IDENTITY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b="1" dirty="0" smtClean="0">
                <a:solidFill>
                  <a:srgbClr val="002060"/>
                </a:solidFill>
              </a:rPr>
              <a:t>JACOB, BLESSED BY THE ANGEL, BECOMES ISRAEL: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“…you have struggled  with beings Divine and human and have prevailed.”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b="1" dirty="0" smtClean="0"/>
              <a:t>CULTURAL IMPACT and CHALLENGE OF THE WEST  VOLUNTEERS, TV, NEO-LIBERALISM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000" b="1" dirty="0" smtClean="0"/>
              <a:t>LACK OF MOTIVATION AND INABILITY TO “STRUGGLE”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“IDEOLOGICAL ANEMIA”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b="1" dirty="0" smtClean="0"/>
              <a:t>Think: Ehud Barak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8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b="1" dirty="0" smtClean="0"/>
          </a:p>
          <a:p>
            <a:pPr>
              <a:spcBef>
                <a:spcPts val="0"/>
              </a:spcBef>
            </a:pPr>
            <a:endParaRPr lang="en-US" sz="28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3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THE CRITICAL COMPARISON</a:t>
            </a:r>
          </a:p>
          <a:p>
            <a:pPr algn="ctr"/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ABRAHAM  GENERATION / JACOB GENERATION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556792"/>
            <a:ext cx="878497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“ABRAHAM “– SMALL, SELF-SELECTED GROUP OF  “WE”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ROOTS </a:t>
            </a:r>
            <a:r>
              <a:rPr lang="en-US" sz="2800" b="1" dirty="0">
                <a:solidFill>
                  <a:srgbClr val="FF0000"/>
                </a:solidFill>
              </a:rPr>
              <a:t>IN AND CONVERSANT WITH JEWISH HERITAGE.  </a:t>
            </a:r>
            <a:r>
              <a:rPr lang="en-US" sz="2800" b="1" dirty="0" smtClean="0">
                <a:solidFill>
                  <a:srgbClr val="FF0000"/>
                </a:solidFill>
              </a:rPr>
              <a:t>TOTAL </a:t>
            </a:r>
            <a:r>
              <a:rPr lang="en-US" sz="2800" b="1" dirty="0">
                <a:solidFill>
                  <a:srgbClr val="FF0000"/>
                </a:solidFill>
              </a:rPr>
              <a:t>PERSONAL IDENTIFICATION WITH ZIONISM</a:t>
            </a:r>
          </a:p>
          <a:p>
            <a:pPr algn="ctr"/>
            <a:r>
              <a:rPr lang="en-US" sz="3000" b="1" dirty="0" smtClean="0">
                <a:solidFill>
                  <a:srgbClr val="7030A0"/>
                </a:solidFill>
              </a:rPr>
              <a:t>PRODUCT OF A </a:t>
            </a:r>
            <a:r>
              <a:rPr lang="en-US" sz="3000" b="1" u="sng" dirty="0" smtClean="0">
                <a:solidFill>
                  <a:srgbClr val="7030A0"/>
                </a:solidFill>
              </a:rPr>
              <a:t>MODERN</a:t>
            </a:r>
            <a:r>
              <a:rPr lang="en-US" sz="3000" b="1" dirty="0" smtClean="0">
                <a:solidFill>
                  <a:srgbClr val="7030A0"/>
                </a:solidFill>
              </a:rPr>
              <a:t> IDEOLOGICAL MOVEMENT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3501008"/>
            <a:ext cx="89289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“JACOB” -  GENERATION BY BIRTH,  NEO-LIBERAL  “ME”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ABSENCE OF IDENTIFICATION WITH JEWISH HERITAGE</a:t>
            </a: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Absence </a:t>
            </a:r>
            <a:r>
              <a:rPr lang="en-US" sz="2800" b="1" dirty="0">
                <a:solidFill>
                  <a:srgbClr val="C00000"/>
                </a:solidFill>
              </a:rPr>
              <a:t>of motivation to struggle and strive</a:t>
            </a: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“with beings Divine and human</a:t>
            </a:r>
            <a:r>
              <a:rPr lang="en-US" sz="2800" b="1" dirty="0" smtClean="0">
                <a:solidFill>
                  <a:srgbClr val="C00000"/>
                </a:solidFill>
              </a:rPr>
              <a:t>” for its identity.  </a:t>
            </a:r>
          </a:p>
          <a:p>
            <a:pPr algn="ctr">
              <a:spcAft>
                <a:spcPts val="1200"/>
              </a:spcAft>
            </a:pPr>
            <a:r>
              <a:rPr lang="en-US" sz="3200" b="1" dirty="0" smtClean="0">
                <a:solidFill>
                  <a:srgbClr val="0070C0"/>
                </a:solidFill>
              </a:rPr>
              <a:t>PRODUCT OF  IDEOLOGICAL VACUUM  INHERENT IN </a:t>
            </a:r>
            <a:r>
              <a:rPr lang="en-US" sz="3200" b="1" u="sng" dirty="0" smtClean="0">
                <a:solidFill>
                  <a:srgbClr val="0070C0"/>
                </a:solidFill>
              </a:rPr>
              <a:t>POST-MODERNITY</a:t>
            </a:r>
            <a:endParaRPr lang="en-US" sz="3200" b="1" u="sng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0D548-2086-4E51-90B9-BFD680E911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3347</TotalTime>
  <Words>1721</Words>
  <Application>Microsoft Office PowerPoint</Application>
  <PresentationFormat>On-screen Show (4:3)</PresentationFormat>
  <Paragraphs>218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GRADATIONS OF INTENTIONAL COMMUNITY</vt:lpstr>
      <vt:lpstr>KIBBUTZ AS INTENTIONAL COMMUNITY</vt:lpstr>
      <vt:lpstr>PowerPoint Presentation</vt:lpstr>
      <vt:lpstr> THE NEEDS OF THE PARTNERS </vt:lpstr>
      <vt:lpstr>THE GENERATIONS OF THE KIBBUTZ</vt:lpstr>
      <vt:lpstr>PowerPoint Presentation</vt:lpstr>
      <vt:lpstr>MODERNITY, POST-MODERNITY,   INTENTIONAL COMMUNITY &amp; MOVEMENT</vt:lpstr>
      <vt:lpstr>FROM 1948: CRISIS and then END OF THE MARRIAGE L0SS OF INTENTION and IDEOLOGICAL PATH</vt:lpstr>
      <vt:lpstr>THE KIBBUTZ AND THE SECTORS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100</cp:revision>
  <dcterms:created xsi:type="dcterms:W3CDTF">2013-05-28T02:05:27Z</dcterms:created>
  <dcterms:modified xsi:type="dcterms:W3CDTF">2014-01-29T13:48:50Z</dcterms:modified>
</cp:coreProperties>
</file>