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tyYHw2ywQaybjUrcIrM+VQ==" hashData="B2j/DLjFkiYbUX/89f63z6ROW7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5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95A145-D42B-4D13-A5B7-7F6D0DCE9FF0}" type="datetimeFigureOut">
              <a:rPr lang="en-US" smtClean="0"/>
              <a:t>1/29/2014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9BF1B6-B15C-44C6-968E-5C00FD215DB0}" type="slidenum">
              <a:rPr lang="en-US" smtClean="0"/>
              <a:t>‹#›</a:t>
            </a:fld>
            <a:endParaRPr lang="en-US"/>
          </a:p>
        </p:txBody>
      </p:sp>
    </p:spTree>
    <p:extLst>
      <p:ext uri="{BB962C8B-B14F-4D97-AF65-F5344CB8AC3E}">
        <p14:creationId xmlns:p14="http://schemas.microsoft.com/office/powerpoint/2010/main" val="1245890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9BF1B6-B15C-44C6-968E-5C00FD215DB0}" type="slidenum">
              <a:rPr lang="en-US" smtClean="0"/>
              <a:t>4</a:t>
            </a:fld>
            <a:endParaRPr lang="en-US"/>
          </a:p>
        </p:txBody>
      </p:sp>
    </p:spTree>
    <p:extLst>
      <p:ext uri="{BB962C8B-B14F-4D97-AF65-F5344CB8AC3E}">
        <p14:creationId xmlns:p14="http://schemas.microsoft.com/office/powerpoint/2010/main" val="1336271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9BF1B6-B15C-44C6-968E-5C00FD215DB0}" type="slidenum">
              <a:rPr lang="en-US" smtClean="0"/>
              <a:t>5</a:t>
            </a:fld>
            <a:endParaRPr lang="en-US"/>
          </a:p>
        </p:txBody>
      </p:sp>
    </p:spTree>
    <p:extLst>
      <p:ext uri="{BB962C8B-B14F-4D97-AF65-F5344CB8AC3E}">
        <p14:creationId xmlns:p14="http://schemas.microsoft.com/office/powerpoint/2010/main" val="3995288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8B0FBF-1A04-4A06-91F8-7E8038930CAD}" type="datetime1">
              <a:rPr lang="en-US" smtClean="0"/>
              <a:t>1/29/2014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070DC-AF70-4AF0-B9C2-39F14641603B}" type="slidenum">
              <a:rPr lang="en-US" smtClean="0"/>
              <a:t>‹#›</a:t>
            </a:fld>
            <a:endParaRPr lang="en-US"/>
          </a:p>
        </p:txBody>
      </p:sp>
    </p:spTree>
    <p:extLst>
      <p:ext uri="{BB962C8B-B14F-4D97-AF65-F5344CB8AC3E}">
        <p14:creationId xmlns:p14="http://schemas.microsoft.com/office/powerpoint/2010/main" val="1707681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6A1E76-94FB-4E82-936B-0954E9C5FB2A}" type="datetime1">
              <a:rPr lang="en-US" smtClean="0"/>
              <a:t>1/29/2014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070DC-AF70-4AF0-B9C2-39F14641603B}" type="slidenum">
              <a:rPr lang="en-US" smtClean="0"/>
              <a:t>‹#›</a:t>
            </a:fld>
            <a:endParaRPr lang="en-US"/>
          </a:p>
        </p:txBody>
      </p:sp>
    </p:spTree>
    <p:extLst>
      <p:ext uri="{BB962C8B-B14F-4D97-AF65-F5344CB8AC3E}">
        <p14:creationId xmlns:p14="http://schemas.microsoft.com/office/powerpoint/2010/main" val="4157224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0EAD20-D852-4E6E-BEAD-879F869BC982}" type="datetime1">
              <a:rPr lang="en-US" smtClean="0"/>
              <a:t>1/29/2014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070DC-AF70-4AF0-B9C2-39F14641603B}" type="slidenum">
              <a:rPr lang="en-US" smtClean="0"/>
              <a:t>‹#›</a:t>
            </a:fld>
            <a:endParaRPr lang="en-US"/>
          </a:p>
        </p:txBody>
      </p:sp>
    </p:spTree>
    <p:extLst>
      <p:ext uri="{BB962C8B-B14F-4D97-AF65-F5344CB8AC3E}">
        <p14:creationId xmlns:p14="http://schemas.microsoft.com/office/powerpoint/2010/main" val="2182313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3A1F2B-DCE7-4B06-9E6D-115C64FB947F}" type="datetime1">
              <a:rPr lang="en-US" smtClean="0"/>
              <a:t>1/29/2014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070DC-AF70-4AF0-B9C2-39F14641603B}" type="slidenum">
              <a:rPr lang="en-US" smtClean="0"/>
              <a:t>‹#›</a:t>
            </a:fld>
            <a:endParaRPr lang="en-US"/>
          </a:p>
        </p:txBody>
      </p:sp>
    </p:spTree>
    <p:extLst>
      <p:ext uri="{BB962C8B-B14F-4D97-AF65-F5344CB8AC3E}">
        <p14:creationId xmlns:p14="http://schemas.microsoft.com/office/powerpoint/2010/main" val="3514652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49728B-D254-4192-8F7D-93C87CF605DF}" type="datetime1">
              <a:rPr lang="en-US" smtClean="0"/>
              <a:t>1/29/2014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070DC-AF70-4AF0-B9C2-39F14641603B}" type="slidenum">
              <a:rPr lang="en-US" smtClean="0"/>
              <a:t>‹#›</a:t>
            </a:fld>
            <a:endParaRPr lang="en-US"/>
          </a:p>
        </p:txBody>
      </p:sp>
    </p:spTree>
    <p:extLst>
      <p:ext uri="{BB962C8B-B14F-4D97-AF65-F5344CB8AC3E}">
        <p14:creationId xmlns:p14="http://schemas.microsoft.com/office/powerpoint/2010/main" val="2739591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7690E0-EBC8-47EA-957A-B874DEC9CD09}" type="datetime1">
              <a:rPr lang="en-US" smtClean="0"/>
              <a:t>1/29/2014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F070DC-AF70-4AF0-B9C2-39F14641603B}" type="slidenum">
              <a:rPr lang="en-US" smtClean="0"/>
              <a:t>‹#›</a:t>
            </a:fld>
            <a:endParaRPr lang="en-US"/>
          </a:p>
        </p:txBody>
      </p:sp>
    </p:spTree>
    <p:extLst>
      <p:ext uri="{BB962C8B-B14F-4D97-AF65-F5344CB8AC3E}">
        <p14:creationId xmlns:p14="http://schemas.microsoft.com/office/powerpoint/2010/main" val="574454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04B851-822F-4C5F-BE6A-499D4BA89AB2}" type="datetime1">
              <a:rPr lang="en-US" smtClean="0"/>
              <a:t>1/29/2014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F070DC-AF70-4AF0-B9C2-39F14641603B}" type="slidenum">
              <a:rPr lang="en-US" smtClean="0"/>
              <a:t>‹#›</a:t>
            </a:fld>
            <a:endParaRPr lang="en-US"/>
          </a:p>
        </p:txBody>
      </p:sp>
    </p:spTree>
    <p:extLst>
      <p:ext uri="{BB962C8B-B14F-4D97-AF65-F5344CB8AC3E}">
        <p14:creationId xmlns:p14="http://schemas.microsoft.com/office/powerpoint/2010/main" val="1485997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F1C8F57-EA6E-480B-8FE8-70DDB0A0F4CE}" type="datetime1">
              <a:rPr lang="en-US" smtClean="0"/>
              <a:t>1/29/2014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F070DC-AF70-4AF0-B9C2-39F14641603B}" type="slidenum">
              <a:rPr lang="en-US" smtClean="0"/>
              <a:t>‹#›</a:t>
            </a:fld>
            <a:endParaRPr lang="en-US"/>
          </a:p>
        </p:txBody>
      </p:sp>
    </p:spTree>
    <p:extLst>
      <p:ext uri="{BB962C8B-B14F-4D97-AF65-F5344CB8AC3E}">
        <p14:creationId xmlns:p14="http://schemas.microsoft.com/office/powerpoint/2010/main" val="969724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3573FD-1CD3-4F05-8A6C-CE6D51271FB6}" type="datetime1">
              <a:rPr lang="en-US" smtClean="0"/>
              <a:t>1/29/2014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F070DC-AF70-4AF0-B9C2-39F14641603B}" type="slidenum">
              <a:rPr lang="en-US" smtClean="0"/>
              <a:t>‹#›</a:t>
            </a:fld>
            <a:endParaRPr lang="en-US"/>
          </a:p>
        </p:txBody>
      </p:sp>
    </p:spTree>
    <p:extLst>
      <p:ext uri="{BB962C8B-B14F-4D97-AF65-F5344CB8AC3E}">
        <p14:creationId xmlns:p14="http://schemas.microsoft.com/office/powerpoint/2010/main" val="364585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E30977-8C45-4BB3-AEEA-5CA3A6E3D460}" type="datetime1">
              <a:rPr lang="en-US" smtClean="0"/>
              <a:t>1/29/2014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F070DC-AF70-4AF0-B9C2-39F14641603B}" type="slidenum">
              <a:rPr lang="en-US" smtClean="0"/>
              <a:t>‹#›</a:t>
            </a:fld>
            <a:endParaRPr lang="en-US"/>
          </a:p>
        </p:txBody>
      </p:sp>
    </p:spTree>
    <p:extLst>
      <p:ext uri="{BB962C8B-B14F-4D97-AF65-F5344CB8AC3E}">
        <p14:creationId xmlns:p14="http://schemas.microsoft.com/office/powerpoint/2010/main" val="180466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AB0EB-0AC0-4D41-AD55-D924B36C2E1F}" type="datetime1">
              <a:rPr lang="en-US" smtClean="0"/>
              <a:t>1/29/2014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F070DC-AF70-4AF0-B9C2-39F14641603B}" type="slidenum">
              <a:rPr lang="en-US" smtClean="0"/>
              <a:t>‹#›</a:t>
            </a:fld>
            <a:endParaRPr lang="en-US"/>
          </a:p>
        </p:txBody>
      </p:sp>
    </p:spTree>
    <p:extLst>
      <p:ext uri="{BB962C8B-B14F-4D97-AF65-F5344CB8AC3E}">
        <p14:creationId xmlns:p14="http://schemas.microsoft.com/office/powerpoint/2010/main" val="1658517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1DACC2-D73D-46A6-B4C0-8C49A05D70F1}" type="datetime1">
              <a:rPr lang="en-US" smtClean="0"/>
              <a:t>1/29/2014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F070DC-AF70-4AF0-B9C2-39F14641603B}" type="slidenum">
              <a:rPr lang="en-US" smtClean="0"/>
              <a:t>‹#›</a:t>
            </a:fld>
            <a:endParaRPr lang="en-US"/>
          </a:p>
        </p:txBody>
      </p:sp>
    </p:spTree>
    <p:extLst>
      <p:ext uri="{BB962C8B-B14F-4D97-AF65-F5344CB8AC3E}">
        <p14:creationId xmlns:p14="http://schemas.microsoft.com/office/powerpoint/2010/main" val="3017128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20688"/>
            <a:ext cx="7772400" cy="1470025"/>
          </a:xfrm>
        </p:spPr>
        <p:txBody>
          <a:bodyPr/>
          <a:lstStyle/>
          <a:p>
            <a:r>
              <a:rPr lang="en-US" b="1" dirty="0" smtClean="0">
                <a:solidFill>
                  <a:srgbClr val="7030A0"/>
                </a:solidFill>
              </a:rPr>
              <a:t>WHAT IS</a:t>
            </a:r>
            <a:r>
              <a:rPr lang="en-US" b="1" dirty="0">
                <a:solidFill>
                  <a:srgbClr val="7030A0"/>
                </a:solidFill>
              </a:rPr>
              <a:t> </a:t>
            </a:r>
            <a:r>
              <a:rPr lang="en-US" b="1" dirty="0" smtClean="0">
                <a:solidFill>
                  <a:srgbClr val="7030A0"/>
                </a:solidFill>
              </a:rPr>
              <a:t>TIKKUN OLAM?</a:t>
            </a:r>
            <a:br>
              <a:rPr lang="en-US" b="1" dirty="0" smtClean="0">
                <a:solidFill>
                  <a:srgbClr val="7030A0"/>
                </a:solidFill>
              </a:rPr>
            </a:br>
            <a:r>
              <a:rPr lang="en-US" sz="3200" b="1" dirty="0" smtClean="0">
                <a:solidFill>
                  <a:srgbClr val="7030A0"/>
                </a:solidFill>
              </a:rPr>
              <a:t>ONE VIEWPOINT </a:t>
            </a:r>
            <a:endParaRPr lang="en-US" sz="3200" b="1" dirty="0">
              <a:solidFill>
                <a:srgbClr val="7030A0"/>
              </a:solidFill>
            </a:endParaRPr>
          </a:p>
        </p:txBody>
      </p:sp>
      <p:sp>
        <p:nvSpPr>
          <p:cNvPr id="3" name="Subtitle 2"/>
          <p:cNvSpPr>
            <a:spLocks noGrp="1"/>
          </p:cNvSpPr>
          <p:nvPr>
            <p:ph type="subTitle" idx="1"/>
          </p:nvPr>
        </p:nvSpPr>
        <p:spPr>
          <a:xfrm>
            <a:off x="1371600" y="4268688"/>
            <a:ext cx="6400800" cy="1752600"/>
          </a:xfrm>
        </p:spPr>
        <p:txBody>
          <a:bodyPr>
            <a:normAutofit/>
          </a:bodyPr>
          <a:lstStyle/>
          <a:p>
            <a:r>
              <a:rPr lang="en-US" sz="2400" dirty="0" smtClean="0">
                <a:solidFill>
                  <a:schemeClr val="tx1"/>
                </a:solidFill>
              </a:rPr>
              <a:t>Compiled by Michael Livni</a:t>
            </a:r>
          </a:p>
          <a:p>
            <a:r>
              <a:rPr lang="en-US" sz="2400" dirty="0" smtClean="0">
                <a:solidFill>
                  <a:schemeClr val="tx1"/>
                </a:solidFill>
              </a:rPr>
              <a:t>July 2013/Av 5773</a:t>
            </a:r>
          </a:p>
          <a:p>
            <a:endParaRPr lang="en-US" sz="2400" dirty="0"/>
          </a:p>
        </p:txBody>
      </p:sp>
      <p:sp>
        <p:nvSpPr>
          <p:cNvPr id="4" name="TextBox 3"/>
          <p:cNvSpPr txBox="1"/>
          <p:nvPr/>
        </p:nvSpPr>
        <p:spPr>
          <a:xfrm>
            <a:off x="827584" y="3140968"/>
            <a:ext cx="7416824" cy="461665"/>
          </a:xfrm>
          <a:prstGeom prst="rect">
            <a:avLst/>
          </a:prstGeom>
          <a:noFill/>
        </p:spPr>
        <p:txBody>
          <a:bodyPr wrap="square" rtlCol="0">
            <a:spAutoFit/>
          </a:bodyPr>
          <a:lstStyle/>
          <a:p>
            <a:pPr algn="ctr"/>
            <a:r>
              <a:rPr lang="en-US" sz="2400" b="1" dirty="0" err="1" smtClean="0">
                <a:solidFill>
                  <a:srgbClr val="FF0000"/>
                </a:solidFill>
              </a:rPr>
              <a:t>Tikkun</a:t>
            </a:r>
            <a:r>
              <a:rPr lang="en-US" sz="2400" b="1" dirty="0" smtClean="0">
                <a:solidFill>
                  <a:srgbClr val="FF0000"/>
                </a:solidFill>
              </a:rPr>
              <a:t>: : To mend, repair and transform the world</a:t>
            </a:r>
            <a:endParaRPr lang="en-US" sz="2400" b="1" dirty="0">
              <a:solidFill>
                <a:srgbClr val="FF0000"/>
              </a:solidFill>
            </a:endParaRPr>
          </a:p>
        </p:txBody>
      </p:sp>
      <p:sp>
        <p:nvSpPr>
          <p:cNvPr id="5" name="Slide Number Placeholder 4"/>
          <p:cNvSpPr>
            <a:spLocks noGrp="1"/>
          </p:cNvSpPr>
          <p:nvPr>
            <p:ph type="sldNum" sz="quarter" idx="12"/>
          </p:nvPr>
        </p:nvSpPr>
        <p:spPr/>
        <p:txBody>
          <a:bodyPr/>
          <a:lstStyle/>
          <a:p>
            <a:fld id="{A5F070DC-AF70-4AF0-B9C2-39F14641603B}" type="slidenum">
              <a:rPr lang="en-US" smtClean="0"/>
              <a:t>1</a:t>
            </a:fld>
            <a:endParaRPr lang="en-US"/>
          </a:p>
        </p:txBody>
      </p:sp>
    </p:spTree>
    <p:extLst>
      <p:ext uri="{BB962C8B-B14F-4D97-AF65-F5344CB8AC3E}">
        <p14:creationId xmlns:p14="http://schemas.microsoft.com/office/powerpoint/2010/main" val="813744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188640"/>
            <a:ext cx="8291264" cy="706090"/>
          </a:xfrm>
        </p:spPr>
        <p:txBody>
          <a:bodyPr>
            <a:normAutofit/>
          </a:bodyPr>
          <a:lstStyle/>
          <a:p>
            <a:r>
              <a:rPr lang="en-US" sz="3200" b="1" dirty="0" smtClean="0">
                <a:solidFill>
                  <a:srgbClr val="7030A0"/>
                </a:solidFill>
              </a:rPr>
              <a:t>COMPARING TWO APPROACHES TO TIKKUN</a:t>
            </a:r>
            <a:endParaRPr lang="en-US" sz="3200" b="1" dirty="0">
              <a:solidFill>
                <a:srgbClr val="7030A0"/>
              </a:solidFill>
            </a:endParaRPr>
          </a:p>
        </p:txBody>
      </p:sp>
      <p:sp>
        <p:nvSpPr>
          <p:cNvPr id="5" name="Content Placeholder 4"/>
          <p:cNvSpPr>
            <a:spLocks noGrp="1"/>
          </p:cNvSpPr>
          <p:nvPr>
            <p:ph sz="half" idx="1"/>
          </p:nvPr>
        </p:nvSpPr>
        <p:spPr>
          <a:xfrm>
            <a:off x="467544" y="980728"/>
            <a:ext cx="4042792" cy="4713619"/>
          </a:xfrm>
        </p:spPr>
        <p:txBody>
          <a:bodyPr>
            <a:normAutofit fontScale="92500" lnSpcReduction="10000"/>
          </a:bodyPr>
          <a:lstStyle/>
          <a:p>
            <a:pPr marL="0" indent="0">
              <a:buNone/>
            </a:pPr>
            <a:r>
              <a:rPr lang="en-US" dirty="0" smtClean="0">
                <a:solidFill>
                  <a:srgbClr val="C00000"/>
                </a:solidFill>
              </a:rPr>
              <a:t>MEND, REPAIR </a:t>
            </a:r>
            <a:r>
              <a:rPr lang="he-IL" dirty="0" smtClean="0">
                <a:solidFill>
                  <a:srgbClr val="C00000"/>
                </a:solidFill>
              </a:rPr>
              <a:t>)</a:t>
            </a:r>
            <a:r>
              <a:rPr lang="en-US" dirty="0" smtClean="0">
                <a:solidFill>
                  <a:srgbClr val="C00000"/>
                </a:solidFill>
              </a:rPr>
              <a:t>FINITE</a:t>
            </a:r>
            <a:r>
              <a:rPr lang="he-IL" dirty="0" smtClean="0">
                <a:solidFill>
                  <a:srgbClr val="C00000"/>
                </a:solidFill>
              </a:rPr>
              <a:t>(</a:t>
            </a:r>
            <a:endParaRPr lang="en-US" dirty="0" smtClean="0">
              <a:solidFill>
                <a:srgbClr val="C00000"/>
              </a:solidFill>
            </a:endParaRPr>
          </a:p>
          <a:p>
            <a:pPr marL="0" indent="0">
              <a:spcAft>
                <a:spcPts val="600"/>
              </a:spcAft>
              <a:buNone/>
            </a:pPr>
            <a:r>
              <a:rPr lang="en-US" dirty="0" smtClean="0">
                <a:solidFill>
                  <a:srgbClr val="00B050"/>
                </a:solidFill>
              </a:rPr>
              <a:t>Social Responsibility within Existing Situation</a:t>
            </a:r>
          </a:p>
          <a:p>
            <a:pPr marL="0" indent="0">
              <a:buNone/>
            </a:pPr>
            <a:r>
              <a:rPr lang="en-US" dirty="0" smtClean="0">
                <a:solidFill>
                  <a:srgbClr val="0070C0"/>
                </a:solidFill>
              </a:rPr>
              <a:t>Good Works, </a:t>
            </a:r>
          </a:p>
          <a:p>
            <a:pPr marL="0" indent="0" algn="ctr">
              <a:spcBef>
                <a:spcPts val="0"/>
              </a:spcBef>
              <a:spcAft>
                <a:spcPts val="1800"/>
              </a:spcAft>
              <a:buNone/>
            </a:pPr>
            <a:r>
              <a:rPr lang="en-US" dirty="0" err="1" smtClean="0">
                <a:solidFill>
                  <a:srgbClr val="0070C0"/>
                </a:solidFill>
              </a:rPr>
              <a:t>Lovingkindness</a:t>
            </a:r>
            <a:r>
              <a:rPr lang="en-US" dirty="0" smtClean="0">
                <a:solidFill>
                  <a:srgbClr val="0070C0"/>
                </a:solidFill>
              </a:rPr>
              <a:t>,  Charity </a:t>
            </a:r>
            <a:r>
              <a:rPr lang="en-US" sz="1800" dirty="0" smtClean="0">
                <a:solidFill>
                  <a:srgbClr val="0070C0"/>
                </a:solidFill>
              </a:rPr>
              <a:t>          (</a:t>
            </a:r>
            <a:r>
              <a:rPr lang="en-US" sz="1800" dirty="0" err="1" smtClean="0">
                <a:solidFill>
                  <a:srgbClr val="0070C0"/>
                </a:solidFill>
              </a:rPr>
              <a:t>Gmilut</a:t>
            </a:r>
            <a:r>
              <a:rPr lang="en-US" sz="1800" dirty="0" smtClean="0">
                <a:solidFill>
                  <a:srgbClr val="0070C0"/>
                </a:solidFill>
              </a:rPr>
              <a:t>  </a:t>
            </a:r>
            <a:r>
              <a:rPr lang="en-US" sz="1800" dirty="0" err="1" smtClean="0">
                <a:solidFill>
                  <a:srgbClr val="0070C0"/>
                </a:solidFill>
              </a:rPr>
              <a:t>Chassadim</a:t>
            </a:r>
            <a:r>
              <a:rPr lang="en-US" sz="1800" dirty="0" smtClean="0">
                <a:solidFill>
                  <a:srgbClr val="0070C0"/>
                </a:solidFill>
              </a:rPr>
              <a:t>)</a:t>
            </a:r>
          </a:p>
          <a:p>
            <a:pPr marL="0" indent="0">
              <a:spcAft>
                <a:spcPts val="1800"/>
              </a:spcAft>
              <a:buNone/>
            </a:pPr>
            <a:r>
              <a:rPr lang="en-US" sz="2400" b="1" dirty="0" err="1" smtClean="0">
                <a:solidFill>
                  <a:srgbClr val="FF0000"/>
                </a:solidFill>
              </a:rPr>
              <a:t>Tz’daka</a:t>
            </a:r>
            <a:r>
              <a:rPr lang="en-US" sz="2400" b="1" dirty="0" smtClean="0">
                <a:solidFill>
                  <a:srgbClr val="FF0000"/>
                </a:solidFill>
              </a:rPr>
              <a:t> (</a:t>
            </a:r>
            <a:r>
              <a:rPr lang="he-IL" sz="2400" b="1" dirty="0" smtClean="0">
                <a:solidFill>
                  <a:srgbClr val="FF0000"/>
                </a:solidFill>
              </a:rPr>
              <a:t>צדקה</a:t>
            </a:r>
            <a:r>
              <a:rPr lang="en-US" sz="2400" b="1" dirty="0" smtClean="0">
                <a:solidFill>
                  <a:srgbClr val="FF0000"/>
                </a:solidFill>
              </a:rPr>
              <a:t> ) “Charity”</a:t>
            </a:r>
          </a:p>
          <a:p>
            <a:pPr marL="0" indent="0">
              <a:spcAft>
                <a:spcPts val="1200"/>
              </a:spcAft>
              <a:buNone/>
            </a:pPr>
            <a:r>
              <a:rPr lang="en-US" sz="2400" b="1" dirty="0" smtClean="0"/>
              <a:t>Priestly tradition</a:t>
            </a:r>
          </a:p>
          <a:p>
            <a:pPr marL="0" indent="0">
              <a:buNone/>
            </a:pPr>
            <a:r>
              <a:rPr lang="en-US" sz="2400" b="1" dirty="0" smtClean="0">
                <a:solidFill>
                  <a:srgbClr val="C00000"/>
                </a:solidFill>
              </a:rPr>
              <a:t>The “Establishment”:</a:t>
            </a:r>
          </a:p>
          <a:p>
            <a:pPr marL="0" indent="0">
              <a:spcBef>
                <a:spcPts val="0"/>
              </a:spcBef>
              <a:buNone/>
            </a:pPr>
            <a:r>
              <a:rPr lang="en-US" sz="2400" b="1" dirty="0" smtClean="0">
                <a:solidFill>
                  <a:srgbClr val="C00000"/>
                </a:solidFill>
              </a:rPr>
              <a:t>Think: Organizational Stability</a:t>
            </a:r>
            <a:endParaRPr lang="en-US" sz="2400" b="1" dirty="0">
              <a:solidFill>
                <a:srgbClr val="C00000"/>
              </a:solidFill>
            </a:endParaRPr>
          </a:p>
        </p:txBody>
      </p:sp>
      <p:sp>
        <p:nvSpPr>
          <p:cNvPr id="6" name="Content Placeholder 5"/>
          <p:cNvSpPr>
            <a:spLocks noGrp="1"/>
          </p:cNvSpPr>
          <p:nvPr>
            <p:ph sz="half" idx="2"/>
          </p:nvPr>
        </p:nvSpPr>
        <p:spPr>
          <a:xfrm>
            <a:off x="4644008" y="980728"/>
            <a:ext cx="4042792" cy="4608512"/>
          </a:xfrm>
        </p:spPr>
        <p:txBody>
          <a:bodyPr>
            <a:normAutofit fontScale="92500" lnSpcReduction="10000"/>
          </a:bodyPr>
          <a:lstStyle/>
          <a:p>
            <a:pPr marL="0" indent="0">
              <a:buNone/>
            </a:pPr>
            <a:r>
              <a:rPr lang="en-US" dirty="0" smtClean="0">
                <a:solidFill>
                  <a:srgbClr val="C00000"/>
                </a:solidFill>
              </a:rPr>
              <a:t>TRANSFORM (INFINITE)</a:t>
            </a:r>
          </a:p>
          <a:p>
            <a:pPr marL="0" indent="0">
              <a:buNone/>
            </a:pPr>
            <a:r>
              <a:rPr lang="en-US" dirty="0" smtClean="0">
                <a:solidFill>
                  <a:srgbClr val="00B050"/>
                </a:solidFill>
              </a:rPr>
              <a:t>Change the Existing Situation in Society</a:t>
            </a:r>
          </a:p>
          <a:p>
            <a:pPr marL="0" indent="0">
              <a:buNone/>
            </a:pPr>
            <a:r>
              <a:rPr lang="en-US" dirty="0" err="1" smtClean="0">
                <a:solidFill>
                  <a:srgbClr val="0070C0"/>
                </a:solidFill>
              </a:rPr>
              <a:t>Shlichut</a:t>
            </a:r>
            <a:r>
              <a:rPr lang="en-US" dirty="0" smtClean="0">
                <a:solidFill>
                  <a:srgbClr val="0070C0"/>
                </a:solidFill>
              </a:rPr>
              <a:t> (Mission) for Social and Environmental Justice</a:t>
            </a:r>
          </a:p>
          <a:p>
            <a:pPr marL="0" indent="0">
              <a:spcAft>
                <a:spcPts val="600"/>
              </a:spcAft>
              <a:buNone/>
            </a:pPr>
            <a:endParaRPr lang="en-US" sz="2400" b="1" dirty="0" smtClean="0">
              <a:solidFill>
                <a:srgbClr val="FF0000"/>
              </a:solidFill>
            </a:endParaRPr>
          </a:p>
          <a:p>
            <a:pPr marL="0" indent="0">
              <a:spcAft>
                <a:spcPts val="600"/>
              </a:spcAft>
              <a:buNone/>
            </a:pPr>
            <a:r>
              <a:rPr lang="en-US" sz="2400" b="1" dirty="0" err="1" smtClean="0">
                <a:solidFill>
                  <a:srgbClr val="FF0000"/>
                </a:solidFill>
              </a:rPr>
              <a:t>Tzedek</a:t>
            </a:r>
            <a:r>
              <a:rPr lang="en-US" sz="2400" b="1" dirty="0" smtClean="0">
                <a:solidFill>
                  <a:srgbClr val="FF0000"/>
                </a:solidFill>
              </a:rPr>
              <a:t> (</a:t>
            </a:r>
            <a:r>
              <a:rPr lang="he-IL" sz="2400" b="1" dirty="0" smtClean="0">
                <a:solidFill>
                  <a:srgbClr val="FF0000"/>
                </a:solidFill>
              </a:rPr>
              <a:t>צדק</a:t>
            </a:r>
            <a:r>
              <a:rPr lang="en-US" sz="2400" b="1" dirty="0" smtClean="0">
                <a:solidFill>
                  <a:srgbClr val="FF0000"/>
                </a:solidFill>
              </a:rPr>
              <a:t>) “Justice”</a:t>
            </a:r>
          </a:p>
          <a:p>
            <a:pPr marL="0" indent="0">
              <a:spcAft>
                <a:spcPts val="1200"/>
              </a:spcAft>
              <a:buNone/>
            </a:pPr>
            <a:r>
              <a:rPr lang="en-US" sz="2400" b="1" dirty="0" smtClean="0"/>
              <a:t>Prophetic tradition</a:t>
            </a:r>
          </a:p>
          <a:p>
            <a:pPr marL="0" indent="0">
              <a:spcBef>
                <a:spcPts val="0"/>
              </a:spcBef>
              <a:buNone/>
            </a:pPr>
            <a:endParaRPr lang="en-US" sz="2400" b="1" dirty="0" smtClean="0">
              <a:solidFill>
                <a:srgbClr val="C00000"/>
              </a:solidFill>
            </a:endParaRPr>
          </a:p>
          <a:p>
            <a:pPr marL="0" indent="0">
              <a:spcBef>
                <a:spcPts val="0"/>
              </a:spcBef>
              <a:buNone/>
            </a:pPr>
            <a:r>
              <a:rPr lang="en-US" sz="2400" b="1" dirty="0" smtClean="0">
                <a:solidFill>
                  <a:srgbClr val="C00000"/>
                </a:solidFill>
              </a:rPr>
              <a:t>The “Movement”: </a:t>
            </a:r>
          </a:p>
          <a:p>
            <a:pPr marL="0" indent="0">
              <a:spcBef>
                <a:spcPts val="0"/>
              </a:spcBef>
              <a:buNone/>
            </a:pPr>
            <a:r>
              <a:rPr lang="en-US" sz="2400" b="1" dirty="0" smtClean="0">
                <a:solidFill>
                  <a:srgbClr val="C00000"/>
                </a:solidFill>
              </a:rPr>
              <a:t>Think: Necessity for Change</a:t>
            </a:r>
            <a:endParaRPr lang="en-US" sz="2400" b="1" dirty="0">
              <a:solidFill>
                <a:srgbClr val="C00000"/>
              </a:solidFill>
            </a:endParaRPr>
          </a:p>
          <a:p>
            <a:pPr marL="0" indent="0">
              <a:buNone/>
            </a:pPr>
            <a:endParaRPr lang="en-US" dirty="0"/>
          </a:p>
        </p:txBody>
      </p:sp>
      <p:sp>
        <p:nvSpPr>
          <p:cNvPr id="7" name="TextBox 6"/>
          <p:cNvSpPr txBox="1"/>
          <p:nvPr/>
        </p:nvSpPr>
        <p:spPr>
          <a:xfrm>
            <a:off x="611560" y="5694347"/>
            <a:ext cx="8064896" cy="830997"/>
          </a:xfrm>
          <a:prstGeom prst="rect">
            <a:avLst/>
          </a:prstGeom>
          <a:noFill/>
        </p:spPr>
        <p:txBody>
          <a:bodyPr wrap="square" rtlCol="0">
            <a:spAutoFit/>
          </a:bodyPr>
          <a:lstStyle/>
          <a:p>
            <a:pPr algn="ctr"/>
            <a:r>
              <a:rPr lang="en-US" sz="2400" b="1" dirty="0" smtClean="0">
                <a:solidFill>
                  <a:srgbClr val="7030A0"/>
                </a:solidFill>
              </a:rPr>
              <a:t>In Hebrew, Charity and Justice have the same root.</a:t>
            </a:r>
          </a:p>
          <a:p>
            <a:pPr algn="ctr"/>
            <a:r>
              <a:rPr lang="en-US" sz="2400" b="1" dirty="0" smtClean="0">
                <a:solidFill>
                  <a:srgbClr val="7030A0"/>
                </a:solidFill>
              </a:rPr>
              <a:t>The Heritage of Israel recognizes the Importance of Both.</a:t>
            </a:r>
            <a:endParaRPr lang="en-US" sz="2400" b="1" dirty="0">
              <a:solidFill>
                <a:srgbClr val="7030A0"/>
              </a:solidFill>
            </a:endParaRPr>
          </a:p>
        </p:txBody>
      </p:sp>
      <p:sp>
        <p:nvSpPr>
          <p:cNvPr id="2" name="Slide Number Placeholder 1"/>
          <p:cNvSpPr>
            <a:spLocks noGrp="1"/>
          </p:cNvSpPr>
          <p:nvPr>
            <p:ph type="sldNum" sz="quarter" idx="12"/>
          </p:nvPr>
        </p:nvSpPr>
        <p:spPr/>
        <p:txBody>
          <a:bodyPr/>
          <a:lstStyle/>
          <a:p>
            <a:fld id="{A5F070DC-AF70-4AF0-B9C2-39F14641603B}" type="slidenum">
              <a:rPr lang="en-US" smtClean="0"/>
              <a:t>2</a:t>
            </a:fld>
            <a:endParaRPr lang="en-US"/>
          </a:p>
        </p:txBody>
      </p:sp>
    </p:spTree>
    <p:extLst>
      <p:ext uri="{BB962C8B-B14F-4D97-AF65-F5344CB8AC3E}">
        <p14:creationId xmlns:p14="http://schemas.microsoft.com/office/powerpoint/2010/main" val="4054242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
                                            <p:txEl>
                                              <p:pRg st="6" end="6"/>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6">
                                            <p:txEl>
                                              <p:pRg st="7" end="7"/>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anim calcmode="lin" valueType="num">
                                      <p:cBhvr additive="base">
                                        <p:cTn id="63" dur="500" fill="hold"/>
                                        <p:tgtEl>
                                          <p:spTgt spid="7"/>
                                        </p:tgtEl>
                                        <p:attrNameLst>
                                          <p:attrName>ppt_x</p:attrName>
                                        </p:attrNameLst>
                                      </p:cBhvr>
                                      <p:tavLst>
                                        <p:tav tm="0">
                                          <p:val>
                                            <p:strVal val="#ppt_x"/>
                                          </p:val>
                                        </p:tav>
                                        <p:tav tm="100000">
                                          <p:val>
                                            <p:strVal val="#ppt_x"/>
                                          </p:val>
                                        </p:tav>
                                      </p:tavLst>
                                    </p:anim>
                                    <p:anim calcmode="lin" valueType="num">
                                      <p:cBhvr additive="base">
                                        <p:cTn id="6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520" y="332656"/>
            <a:ext cx="8712968" cy="1477328"/>
          </a:xfrm>
          <a:prstGeom prst="rect">
            <a:avLst/>
          </a:prstGeom>
          <a:noFill/>
        </p:spPr>
        <p:txBody>
          <a:bodyPr wrap="square" rtlCol="0">
            <a:spAutoFit/>
          </a:bodyPr>
          <a:lstStyle/>
          <a:p>
            <a:r>
              <a:rPr lang="en-US" b="1" dirty="0" smtClean="0">
                <a:solidFill>
                  <a:srgbClr val="002060"/>
                </a:solidFill>
              </a:rPr>
              <a:t>The Vision of </a:t>
            </a:r>
            <a:r>
              <a:rPr lang="en-US" b="1" dirty="0" err="1" smtClean="0">
                <a:solidFill>
                  <a:srgbClr val="002060"/>
                </a:solidFill>
              </a:rPr>
              <a:t>Tikkun</a:t>
            </a:r>
            <a:r>
              <a:rPr lang="en-US" b="1" dirty="0" smtClean="0">
                <a:solidFill>
                  <a:srgbClr val="002060"/>
                </a:solidFill>
              </a:rPr>
              <a:t> (perfection) in the “</a:t>
            </a:r>
            <a:r>
              <a:rPr lang="en-US" b="1" dirty="0" err="1" smtClean="0">
                <a:solidFill>
                  <a:srgbClr val="002060"/>
                </a:solidFill>
              </a:rPr>
              <a:t>Aleinu</a:t>
            </a:r>
            <a:r>
              <a:rPr lang="en-US" b="1" dirty="0" smtClean="0">
                <a:solidFill>
                  <a:srgbClr val="002060"/>
                </a:solidFill>
              </a:rPr>
              <a:t>” Prayer</a:t>
            </a:r>
          </a:p>
          <a:p>
            <a:r>
              <a:rPr lang="en-US" sz="2400" b="1" dirty="0" smtClean="0">
                <a:solidFill>
                  <a:srgbClr val="002060"/>
                </a:solidFill>
              </a:rPr>
              <a:t>“We therefore hope soon to behold the glory of your Divine Might.  Then will false Gods</a:t>
            </a:r>
            <a:r>
              <a:rPr lang="en-US" sz="2400" b="1" dirty="0">
                <a:solidFill>
                  <a:srgbClr val="002060"/>
                </a:solidFill>
              </a:rPr>
              <a:t> </a:t>
            </a:r>
            <a:r>
              <a:rPr lang="en-US" sz="2400" b="1" dirty="0" smtClean="0">
                <a:solidFill>
                  <a:srgbClr val="002060"/>
                </a:solidFill>
              </a:rPr>
              <a:t>be felled and vanish and the world will be perfected  under your unchallenged  rule…”  </a:t>
            </a:r>
            <a:endParaRPr lang="en-US" sz="2400" b="1" dirty="0">
              <a:solidFill>
                <a:srgbClr val="002060"/>
              </a:solidFill>
            </a:endParaRPr>
          </a:p>
        </p:txBody>
      </p:sp>
      <p:sp>
        <p:nvSpPr>
          <p:cNvPr id="6" name="TextBox 5"/>
          <p:cNvSpPr txBox="1"/>
          <p:nvPr/>
        </p:nvSpPr>
        <p:spPr>
          <a:xfrm>
            <a:off x="251520" y="1916832"/>
            <a:ext cx="8712968" cy="646331"/>
          </a:xfrm>
          <a:prstGeom prst="rect">
            <a:avLst/>
          </a:prstGeom>
          <a:noFill/>
        </p:spPr>
        <p:txBody>
          <a:bodyPr wrap="square" rtlCol="0">
            <a:spAutoFit/>
          </a:bodyPr>
          <a:lstStyle/>
          <a:p>
            <a:pPr algn="ctr" rtl="1"/>
            <a:r>
              <a:rPr lang="he-IL" b="1" dirty="0" smtClean="0">
                <a:cs typeface="+mj-cs"/>
              </a:rPr>
              <a:t>על כן נקווה לך יהוה אלוהינו לראות במהרה  בתפארת ע</a:t>
            </a:r>
            <a:r>
              <a:rPr lang="he-IL" b="1" dirty="0">
                <a:cs typeface="+mj-cs"/>
              </a:rPr>
              <a:t>ו</a:t>
            </a:r>
            <a:r>
              <a:rPr lang="he-IL" b="1" dirty="0" smtClean="0">
                <a:cs typeface="+mj-cs"/>
              </a:rPr>
              <a:t>זך, להעביר גלולים מן הארץ, </a:t>
            </a:r>
          </a:p>
          <a:p>
            <a:pPr algn="ctr" rtl="1"/>
            <a:r>
              <a:rPr lang="he-IL" b="1" dirty="0" smtClean="0">
                <a:cs typeface="+mj-cs"/>
              </a:rPr>
              <a:t>והאלילים כרות יכרתון, לתקן עולם במלכות שדי. </a:t>
            </a:r>
            <a:endParaRPr lang="en-US" b="1" dirty="0">
              <a:cs typeface="+mj-cs"/>
            </a:endParaRPr>
          </a:p>
        </p:txBody>
      </p:sp>
      <p:sp>
        <p:nvSpPr>
          <p:cNvPr id="7" name="TextBox 6"/>
          <p:cNvSpPr txBox="1"/>
          <p:nvPr/>
        </p:nvSpPr>
        <p:spPr>
          <a:xfrm>
            <a:off x="128391" y="2636912"/>
            <a:ext cx="8476057" cy="830997"/>
          </a:xfrm>
          <a:prstGeom prst="rect">
            <a:avLst/>
          </a:prstGeom>
          <a:noFill/>
        </p:spPr>
        <p:txBody>
          <a:bodyPr wrap="square" rtlCol="0">
            <a:spAutoFit/>
          </a:bodyPr>
          <a:lstStyle/>
          <a:p>
            <a:pPr algn="ctr"/>
            <a:r>
              <a:rPr lang="en-US" sz="2400" b="1" dirty="0" smtClean="0">
                <a:solidFill>
                  <a:srgbClr val="FF0000"/>
                </a:solidFill>
              </a:rPr>
              <a:t>THE VISION IN THE ALEINU PRAYER IS ONE OF TRANSFORMATION</a:t>
            </a:r>
            <a:endParaRPr lang="en-US" sz="2400" b="1" dirty="0">
              <a:solidFill>
                <a:srgbClr val="FF0000"/>
              </a:solidFill>
            </a:endParaRPr>
          </a:p>
          <a:p>
            <a:pPr algn="ctr"/>
            <a:r>
              <a:rPr lang="en-US" sz="2400" b="1" dirty="0" smtClean="0">
                <a:solidFill>
                  <a:srgbClr val="FF0000"/>
                </a:solidFill>
              </a:rPr>
              <a:t>* * * * * * * * * ** * * *</a:t>
            </a:r>
            <a:endParaRPr lang="en-US" sz="2400" b="1" dirty="0">
              <a:solidFill>
                <a:srgbClr val="FF0000"/>
              </a:solidFill>
            </a:endParaRPr>
          </a:p>
        </p:txBody>
      </p:sp>
      <p:sp>
        <p:nvSpPr>
          <p:cNvPr id="8" name="TextBox 7"/>
          <p:cNvSpPr txBox="1"/>
          <p:nvPr/>
        </p:nvSpPr>
        <p:spPr>
          <a:xfrm>
            <a:off x="281057" y="3356992"/>
            <a:ext cx="8568952" cy="523220"/>
          </a:xfrm>
          <a:prstGeom prst="rect">
            <a:avLst/>
          </a:prstGeom>
          <a:noFill/>
        </p:spPr>
        <p:txBody>
          <a:bodyPr wrap="square" rtlCol="0">
            <a:spAutoFit/>
          </a:bodyPr>
          <a:lstStyle/>
          <a:p>
            <a:r>
              <a:rPr lang="en-US" sz="2800" b="1" dirty="0" smtClean="0">
                <a:solidFill>
                  <a:srgbClr val="C00000"/>
                </a:solidFill>
              </a:rPr>
              <a:t>THE ZIONIST MOVEMENT AS A MOVEMENT FOR TIKKUN</a:t>
            </a:r>
            <a:endParaRPr lang="en-US" sz="2800" b="1" dirty="0">
              <a:solidFill>
                <a:srgbClr val="C00000"/>
              </a:solidFill>
            </a:endParaRPr>
          </a:p>
        </p:txBody>
      </p:sp>
      <p:sp>
        <p:nvSpPr>
          <p:cNvPr id="9" name="TextBox 8"/>
          <p:cNvSpPr txBox="1"/>
          <p:nvPr/>
        </p:nvSpPr>
        <p:spPr>
          <a:xfrm>
            <a:off x="255008" y="3915278"/>
            <a:ext cx="8709480" cy="830997"/>
          </a:xfrm>
          <a:prstGeom prst="rect">
            <a:avLst/>
          </a:prstGeom>
          <a:noFill/>
        </p:spPr>
        <p:txBody>
          <a:bodyPr wrap="square" rtlCol="0">
            <a:spAutoFit/>
          </a:bodyPr>
          <a:lstStyle/>
          <a:p>
            <a:r>
              <a:rPr lang="en-US" sz="2400" b="1" dirty="0" smtClean="0">
                <a:solidFill>
                  <a:srgbClr val="002060"/>
                </a:solidFill>
              </a:rPr>
              <a:t>POLITICAL ZIONISMS – A STATE FOR THE JEWS “LIKE ALL THE NATIONS”.   POLITICAL/ORGANIZATIONAL CHALLENGE – FINITE AIM</a:t>
            </a:r>
            <a:endParaRPr lang="en-US" sz="2400" b="1" dirty="0">
              <a:solidFill>
                <a:srgbClr val="002060"/>
              </a:solidFill>
            </a:endParaRPr>
          </a:p>
        </p:txBody>
      </p:sp>
      <p:sp>
        <p:nvSpPr>
          <p:cNvPr id="12" name="TextBox 11"/>
          <p:cNvSpPr txBox="1"/>
          <p:nvPr/>
        </p:nvSpPr>
        <p:spPr>
          <a:xfrm>
            <a:off x="264635" y="4892967"/>
            <a:ext cx="8836097" cy="1200329"/>
          </a:xfrm>
          <a:prstGeom prst="rect">
            <a:avLst/>
          </a:prstGeom>
          <a:noFill/>
        </p:spPr>
        <p:txBody>
          <a:bodyPr wrap="square" rtlCol="0">
            <a:spAutoFit/>
          </a:bodyPr>
          <a:lstStyle/>
          <a:p>
            <a:r>
              <a:rPr lang="en-US" sz="2400" b="1" dirty="0" smtClean="0">
                <a:solidFill>
                  <a:srgbClr val="C00000"/>
                </a:solidFill>
              </a:rPr>
              <a:t>CULTURAL ZIONISMS– A JEWISH STATE – UNIQUE and PURPOSEFUL.</a:t>
            </a:r>
          </a:p>
          <a:p>
            <a:r>
              <a:rPr lang="en-US" sz="2400" b="1" dirty="0" smtClean="0">
                <a:solidFill>
                  <a:srgbClr val="C00000"/>
                </a:solidFill>
              </a:rPr>
              <a:t>CULTURAL/SPIRITUAL CHALLENGE: ENSURE CONTINUED CREATIVE TRANSFORMATION  OF JEWISH CIVILIZATION – INFINITE AIM.</a:t>
            </a:r>
          </a:p>
        </p:txBody>
      </p:sp>
      <p:sp>
        <p:nvSpPr>
          <p:cNvPr id="2" name="Slide Number Placeholder 1"/>
          <p:cNvSpPr>
            <a:spLocks noGrp="1"/>
          </p:cNvSpPr>
          <p:nvPr>
            <p:ph type="sldNum" sz="quarter" idx="12"/>
          </p:nvPr>
        </p:nvSpPr>
        <p:spPr/>
        <p:txBody>
          <a:bodyPr/>
          <a:lstStyle/>
          <a:p>
            <a:fld id="{A5F070DC-AF70-4AF0-B9C2-39F14641603B}" type="slidenum">
              <a:rPr lang="en-US" smtClean="0"/>
              <a:t>3</a:t>
            </a:fld>
            <a:endParaRPr lang="en-US"/>
          </a:p>
        </p:txBody>
      </p:sp>
    </p:spTree>
    <p:extLst>
      <p:ext uri="{BB962C8B-B14F-4D97-AF65-F5344CB8AC3E}">
        <p14:creationId xmlns:p14="http://schemas.microsoft.com/office/powerpoint/2010/main" val="2454579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332656"/>
            <a:ext cx="8208912" cy="584775"/>
          </a:xfrm>
          <a:prstGeom prst="rect">
            <a:avLst/>
          </a:prstGeom>
          <a:noFill/>
        </p:spPr>
        <p:txBody>
          <a:bodyPr wrap="square" rtlCol="0">
            <a:spAutoFit/>
          </a:bodyPr>
          <a:lstStyle/>
          <a:p>
            <a:pPr algn="ctr"/>
            <a:r>
              <a:rPr lang="en-US" sz="3200" b="1" dirty="0" smtClean="0">
                <a:solidFill>
                  <a:schemeClr val="accent1">
                    <a:lumMod val="75000"/>
                  </a:schemeClr>
                </a:solidFill>
              </a:rPr>
              <a:t>CIRCLES OF TIKKUN IN CULTURAL ZIONISM</a:t>
            </a:r>
            <a:endParaRPr lang="en-US" sz="3200" b="1" dirty="0">
              <a:solidFill>
                <a:schemeClr val="accent1">
                  <a:lumMod val="75000"/>
                </a:schemeClr>
              </a:solidFill>
            </a:endParaRPr>
          </a:p>
        </p:txBody>
      </p:sp>
      <p:sp>
        <p:nvSpPr>
          <p:cNvPr id="3" name="TextBox 2"/>
          <p:cNvSpPr txBox="1"/>
          <p:nvPr/>
        </p:nvSpPr>
        <p:spPr>
          <a:xfrm>
            <a:off x="683568" y="908720"/>
            <a:ext cx="7848872" cy="769441"/>
          </a:xfrm>
          <a:prstGeom prst="rect">
            <a:avLst/>
          </a:prstGeom>
          <a:noFill/>
        </p:spPr>
        <p:txBody>
          <a:bodyPr wrap="square" rtlCol="0">
            <a:spAutoFit/>
          </a:bodyPr>
          <a:lstStyle/>
          <a:p>
            <a:pPr algn="ctr"/>
            <a:r>
              <a:rPr lang="en-US" sz="2400" b="1" dirty="0" smtClean="0">
                <a:solidFill>
                  <a:srgbClr val="00B050"/>
                </a:solidFill>
              </a:rPr>
              <a:t>TIKKUN of the INDIVIDUAL,  The PEOPLE, the WORLD</a:t>
            </a:r>
          </a:p>
          <a:p>
            <a:pPr algn="ctr"/>
            <a:r>
              <a:rPr lang="he-IL" sz="2000" b="1" dirty="0" smtClean="0">
                <a:solidFill>
                  <a:srgbClr val="00B050"/>
                </a:solidFill>
              </a:rPr>
              <a:t>תיקון האדם, העם, העולם</a:t>
            </a:r>
            <a:endParaRPr lang="en-US" sz="2000" b="1" dirty="0">
              <a:solidFill>
                <a:srgbClr val="00B050"/>
              </a:solidFill>
            </a:endParaRPr>
          </a:p>
        </p:txBody>
      </p:sp>
      <p:sp>
        <p:nvSpPr>
          <p:cNvPr id="4" name="TextBox 3"/>
          <p:cNvSpPr txBox="1"/>
          <p:nvPr/>
        </p:nvSpPr>
        <p:spPr>
          <a:xfrm>
            <a:off x="0" y="1772816"/>
            <a:ext cx="9144000" cy="400110"/>
          </a:xfrm>
          <a:prstGeom prst="rect">
            <a:avLst/>
          </a:prstGeom>
          <a:noFill/>
        </p:spPr>
        <p:txBody>
          <a:bodyPr wrap="square" rtlCol="0">
            <a:spAutoFit/>
          </a:bodyPr>
          <a:lstStyle/>
          <a:p>
            <a:pPr algn="ctr"/>
            <a:r>
              <a:rPr lang="en-US" sz="2000" b="1" dirty="0" smtClean="0">
                <a:solidFill>
                  <a:srgbClr val="FF0000"/>
                </a:solidFill>
              </a:rPr>
              <a:t>TIKKUN (TRANSFORMING) MYSELF – FINDING PURPOSE, ‘ULTIMATE CONCERN’</a:t>
            </a:r>
            <a:endParaRPr lang="en-US" sz="2000" b="1" dirty="0">
              <a:solidFill>
                <a:srgbClr val="FF0000"/>
              </a:solidFill>
            </a:endParaRPr>
          </a:p>
        </p:txBody>
      </p:sp>
      <p:sp>
        <p:nvSpPr>
          <p:cNvPr id="5" name="TextBox 4"/>
          <p:cNvSpPr txBox="1"/>
          <p:nvPr/>
        </p:nvSpPr>
        <p:spPr>
          <a:xfrm>
            <a:off x="323528" y="2276872"/>
            <a:ext cx="8352928" cy="1323439"/>
          </a:xfrm>
          <a:prstGeom prst="rect">
            <a:avLst/>
          </a:prstGeom>
          <a:noFill/>
        </p:spPr>
        <p:txBody>
          <a:bodyPr wrap="square" rtlCol="0">
            <a:spAutoFit/>
          </a:bodyPr>
          <a:lstStyle/>
          <a:p>
            <a:r>
              <a:rPr lang="en-US" sz="2000" b="1" dirty="0" smtClean="0">
                <a:solidFill>
                  <a:srgbClr val="C00000"/>
                </a:solidFill>
              </a:rPr>
              <a:t>A.D. GORDON, Labor Zionist Philosopher, 1856 – 1922.</a:t>
            </a:r>
          </a:p>
          <a:p>
            <a:r>
              <a:rPr lang="en-US" sz="2000" b="1" dirty="0" smtClean="0">
                <a:solidFill>
                  <a:srgbClr val="C00000"/>
                </a:solidFill>
              </a:rPr>
              <a:t>“Insofar as I have not yet experienced a change in my purpose for living there is no reason for me to seek a new life, as I will not find it.  A new life is first and foremost a new purpose for living…”</a:t>
            </a:r>
            <a:endParaRPr lang="en-US" sz="2000" b="1" dirty="0">
              <a:solidFill>
                <a:srgbClr val="C00000"/>
              </a:solidFill>
            </a:endParaRPr>
          </a:p>
        </p:txBody>
      </p:sp>
      <p:sp>
        <p:nvSpPr>
          <p:cNvPr id="7" name="TextBox 6"/>
          <p:cNvSpPr txBox="1"/>
          <p:nvPr/>
        </p:nvSpPr>
        <p:spPr>
          <a:xfrm>
            <a:off x="323528" y="3717032"/>
            <a:ext cx="8568952" cy="2246769"/>
          </a:xfrm>
          <a:prstGeom prst="rect">
            <a:avLst/>
          </a:prstGeom>
          <a:noFill/>
        </p:spPr>
        <p:txBody>
          <a:bodyPr wrap="square" rtlCol="0">
            <a:spAutoFit/>
          </a:bodyPr>
          <a:lstStyle/>
          <a:p>
            <a:r>
              <a:rPr lang="en-US" sz="2000" b="1" dirty="0" smtClean="0">
                <a:solidFill>
                  <a:srgbClr val="7030A0"/>
                </a:solidFill>
              </a:rPr>
              <a:t>PAUL TILLICH, German Protestant Theologian, 1886 – 1965.</a:t>
            </a:r>
          </a:p>
          <a:p>
            <a:r>
              <a:rPr lang="en-US" sz="2000" b="1" dirty="0" smtClean="0">
                <a:solidFill>
                  <a:srgbClr val="7030A0"/>
                </a:solidFill>
              </a:rPr>
              <a:t>“Faith is the state of being ultimately concerned. The dynamics of faith are the dynamics of man’s ultimate concern. ..An example is the faith manifest in the Old Testament…the content is the God of Justice for everybody and every nation and therefore the great command is given: “You shall love  (God) with all your heart, with all your soul and with all your might.” </a:t>
            </a:r>
            <a:r>
              <a:rPr lang="en-US" sz="1600" b="1" dirty="0" err="1" smtClean="0">
                <a:solidFill>
                  <a:srgbClr val="7030A0"/>
                </a:solidFill>
              </a:rPr>
              <a:t>Deut</a:t>
            </a:r>
            <a:r>
              <a:rPr lang="en-US" sz="1600" b="1" dirty="0" smtClean="0">
                <a:solidFill>
                  <a:srgbClr val="7030A0"/>
                </a:solidFill>
              </a:rPr>
              <a:t> 6:5</a:t>
            </a:r>
          </a:p>
          <a:p>
            <a:endParaRPr lang="en-US" sz="2000" b="1" dirty="0">
              <a:solidFill>
                <a:srgbClr val="7030A0"/>
              </a:solidFill>
            </a:endParaRPr>
          </a:p>
        </p:txBody>
      </p:sp>
      <p:sp>
        <p:nvSpPr>
          <p:cNvPr id="6" name="Slide Number Placeholder 5"/>
          <p:cNvSpPr>
            <a:spLocks noGrp="1"/>
          </p:cNvSpPr>
          <p:nvPr>
            <p:ph type="sldNum" sz="quarter" idx="12"/>
          </p:nvPr>
        </p:nvSpPr>
        <p:spPr/>
        <p:txBody>
          <a:bodyPr/>
          <a:lstStyle/>
          <a:p>
            <a:fld id="{A5F070DC-AF70-4AF0-B9C2-39F14641603B}" type="slidenum">
              <a:rPr lang="en-US" smtClean="0"/>
              <a:t>4</a:t>
            </a:fld>
            <a:endParaRPr lang="en-US"/>
          </a:p>
        </p:txBody>
      </p:sp>
      <p:sp>
        <p:nvSpPr>
          <p:cNvPr id="8" name="TextBox 7"/>
          <p:cNvSpPr txBox="1"/>
          <p:nvPr/>
        </p:nvSpPr>
        <p:spPr>
          <a:xfrm>
            <a:off x="179512" y="5949280"/>
            <a:ext cx="8712968" cy="369332"/>
          </a:xfrm>
          <a:prstGeom prst="rect">
            <a:avLst/>
          </a:prstGeom>
          <a:noFill/>
        </p:spPr>
        <p:txBody>
          <a:bodyPr wrap="square" rtlCol="0">
            <a:spAutoFit/>
          </a:bodyPr>
          <a:lstStyle/>
          <a:p>
            <a:r>
              <a:rPr lang="en-US" b="1" dirty="0" smtClean="0"/>
              <a:t>Do you have a purpose, an ultimate concern, over and above yourself and your family?</a:t>
            </a:r>
            <a:endParaRPr lang="en-US" b="1" dirty="0"/>
          </a:p>
        </p:txBody>
      </p:sp>
    </p:spTree>
    <p:extLst>
      <p:ext uri="{BB962C8B-B14F-4D97-AF65-F5344CB8AC3E}">
        <p14:creationId xmlns:p14="http://schemas.microsoft.com/office/powerpoint/2010/main" val="2367947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280920" cy="954107"/>
          </a:xfrm>
          <a:prstGeom prst="rect">
            <a:avLst/>
          </a:prstGeom>
          <a:noFill/>
        </p:spPr>
        <p:txBody>
          <a:bodyPr wrap="square" rtlCol="0">
            <a:spAutoFit/>
          </a:bodyPr>
          <a:lstStyle/>
          <a:p>
            <a:pPr algn="ctr"/>
            <a:r>
              <a:rPr lang="en-US" sz="2800" b="1" dirty="0" smtClean="0">
                <a:solidFill>
                  <a:srgbClr val="7030A0"/>
                </a:solidFill>
              </a:rPr>
              <a:t>TIKKUN (TRANSFORMATION) OF THE PEOPLE</a:t>
            </a:r>
          </a:p>
          <a:p>
            <a:pPr algn="ctr"/>
            <a:r>
              <a:rPr lang="en-US" sz="2800" b="1" dirty="0" smtClean="0">
                <a:solidFill>
                  <a:srgbClr val="7030A0"/>
                </a:solidFill>
              </a:rPr>
              <a:t>DIFFERING  CULTURAL  ZIONIST  VISIONS</a:t>
            </a:r>
            <a:endParaRPr lang="en-US" sz="2800" b="1" dirty="0">
              <a:solidFill>
                <a:srgbClr val="7030A0"/>
              </a:solidFill>
            </a:endParaRPr>
          </a:p>
        </p:txBody>
      </p:sp>
      <p:sp>
        <p:nvSpPr>
          <p:cNvPr id="3" name="TextBox 2"/>
          <p:cNvSpPr txBox="1"/>
          <p:nvPr/>
        </p:nvSpPr>
        <p:spPr>
          <a:xfrm>
            <a:off x="251520" y="1196752"/>
            <a:ext cx="8568952" cy="1785104"/>
          </a:xfrm>
          <a:prstGeom prst="rect">
            <a:avLst/>
          </a:prstGeom>
          <a:noFill/>
        </p:spPr>
        <p:txBody>
          <a:bodyPr wrap="square" rtlCol="0">
            <a:spAutoFit/>
          </a:bodyPr>
          <a:lstStyle/>
          <a:p>
            <a:r>
              <a:rPr lang="en-US" sz="2200" b="1" dirty="0" smtClean="0">
                <a:solidFill>
                  <a:srgbClr val="FF0000"/>
                </a:solidFill>
              </a:rPr>
              <a:t>ORTHODOX ZIONIST VISION:  </a:t>
            </a:r>
          </a:p>
          <a:p>
            <a:r>
              <a:rPr lang="en-US" sz="2200" b="1" dirty="0" smtClean="0">
                <a:solidFill>
                  <a:srgbClr val="FF0000"/>
                </a:solidFill>
              </a:rPr>
              <a:t>THE JEWISH STATE CONSTITUTES THE BEGINNING OF REDEMPTION. WITHIN  THIS PROCESS ALL WILL COME TO  LIVE ACCORDING TO THE (ORTHODOX) HALACHA.  THE HALACHA WILL BE A GUIDE TO GOVERNMENTAL POLICY.</a:t>
            </a:r>
            <a:endParaRPr lang="en-US" sz="2200" b="1" dirty="0">
              <a:solidFill>
                <a:srgbClr val="FF0000"/>
              </a:solidFill>
            </a:endParaRPr>
          </a:p>
        </p:txBody>
      </p:sp>
      <p:sp>
        <p:nvSpPr>
          <p:cNvPr id="4" name="TextBox 3"/>
          <p:cNvSpPr txBox="1"/>
          <p:nvPr/>
        </p:nvSpPr>
        <p:spPr>
          <a:xfrm>
            <a:off x="179512" y="3068960"/>
            <a:ext cx="8784976" cy="3170099"/>
          </a:xfrm>
          <a:prstGeom prst="rect">
            <a:avLst/>
          </a:prstGeom>
          <a:noFill/>
        </p:spPr>
        <p:txBody>
          <a:bodyPr wrap="square" rtlCol="0">
            <a:spAutoFit/>
          </a:bodyPr>
          <a:lstStyle/>
          <a:p>
            <a:r>
              <a:rPr lang="en-US" sz="2200" b="1" dirty="0" smtClean="0">
                <a:solidFill>
                  <a:srgbClr val="002060"/>
                </a:solidFill>
              </a:rPr>
              <a:t>LIBERAL, PROGRESSIVE, REFORM  ZIONIST CULTURAL VISIONS:</a:t>
            </a:r>
          </a:p>
          <a:p>
            <a:r>
              <a:rPr lang="en-US" sz="2200" b="1" dirty="0" smtClean="0">
                <a:solidFill>
                  <a:srgbClr val="002060"/>
                </a:solidFill>
              </a:rPr>
              <a:t>ISRAEL AS A JEWISH and DEMOCRATIC STATE – </a:t>
            </a:r>
          </a:p>
          <a:p>
            <a:pPr marL="342900" indent="-342900">
              <a:buFont typeface="Arial" pitchFamily="34" charset="0"/>
              <a:buChar char="•"/>
            </a:pPr>
            <a:r>
              <a:rPr lang="en-US" sz="2200" b="1" dirty="0" smtClean="0">
                <a:solidFill>
                  <a:srgbClr val="002060"/>
                </a:solidFill>
              </a:rPr>
              <a:t>HEBREW LAND,  LANGUAGE and LABOR </a:t>
            </a:r>
          </a:p>
          <a:p>
            <a:pPr marL="342900" indent="-342900">
              <a:buFont typeface="Arial" pitchFamily="34" charset="0"/>
              <a:buChar char="•"/>
            </a:pPr>
            <a:r>
              <a:rPr lang="en-US" sz="2200" b="1" dirty="0" smtClean="0">
                <a:solidFill>
                  <a:srgbClr val="002060"/>
                </a:solidFill>
              </a:rPr>
              <a:t>“FREE JUDAISM” – PLURALISM OF PATHS – </a:t>
            </a:r>
          </a:p>
          <a:p>
            <a:r>
              <a:rPr lang="en-US" sz="2200" b="1" dirty="0">
                <a:solidFill>
                  <a:srgbClr val="002060"/>
                </a:solidFill>
              </a:rPr>
              <a:t> </a:t>
            </a:r>
            <a:r>
              <a:rPr lang="en-US" sz="2200" b="1" dirty="0" smtClean="0">
                <a:solidFill>
                  <a:srgbClr val="002060"/>
                </a:solidFill>
              </a:rPr>
              <a:t>     “Many paths to the Divine” – “The Divine has Many Paths.”</a:t>
            </a:r>
          </a:p>
          <a:p>
            <a:pPr marL="342900" indent="-342900">
              <a:buFont typeface="Arial" pitchFamily="34" charset="0"/>
              <a:buChar char="•"/>
            </a:pPr>
            <a:r>
              <a:rPr lang="en-US" sz="2200" b="1" dirty="0" smtClean="0">
                <a:solidFill>
                  <a:srgbClr val="002060"/>
                </a:solidFill>
              </a:rPr>
              <a:t>WITHIN PLURALISM – CREATIVE JUDAISM ROOTED IN THE JEWISH HERITAGE INCLUDING  MODERN JEWISH-ZIONIST THOUGHT &amp; DEEDS.</a:t>
            </a:r>
          </a:p>
          <a:p>
            <a:pPr marL="342900" indent="-342900">
              <a:buFont typeface="Arial" pitchFamily="34" charset="0"/>
              <a:buChar char="•"/>
            </a:pPr>
            <a:r>
              <a:rPr lang="en-US" sz="2200" b="1" dirty="0" smtClean="0">
                <a:solidFill>
                  <a:srgbClr val="002060"/>
                </a:solidFill>
              </a:rPr>
              <a:t>DEMOCRACY, SOCIAL JUSTICE – PROPHETIC TRADITION –</a:t>
            </a:r>
          </a:p>
          <a:p>
            <a:r>
              <a:rPr lang="en-US" sz="2400" b="1" dirty="0">
                <a:solidFill>
                  <a:srgbClr val="002060"/>
                </a:solidFill>
              </a:rPr>
              <a:t> </a:t>
            </a:r>
            <a:r>
              <a:rPr lang="en-US" sz="2400" b="1" dirty="0" smtClean="0">
                <a:solidFill>
                  <a:srgbClr val="002060"/>
                </a:solidFill>
              </a:rPr>
              <a:t>    “Justice, Justice Shalt Thou  Pursue.” </a:t>
            </a:r>
            <a:r>
              <a:rPr lang="en-US" sz="1600" b="1" dirty="0" smtClean="0">
                <a:solidFill>
                  <a:srgbClr val="002060"/>
                </a:solidFill>
              </a:rPr>
              <a:t>(Deut. 16: 20)</a:t>
            </a:r>
          </a:p>
        </p:txBody>
      </p:sp>
      <p:sp>
        <p:nvSpPr>
          <p:cNvPr id="6" name="Slide Number Placeholder 5"/>
          <p:cNvSpPr>
            <a:spLocks noGrp="1"/>
          </p:cNvSpPr>
          <p:nvPr>
            <p:ph type="sldNum" sz="quarter" idx="12"/>
          </p:nvPr>
        </p:nvSpPr>
        <p:spPr/>
        <p:txBody>
          <a:bodyPr/>
          <a:lstStyle/>
          <a:p>
            <a:fld id="{A5F070DC-AF70-4AF0-B9C2-39F14641603B}" type="slidenum">
              <a:rPr lang="en-US" smtClean="0"/>
              <a:t>5</a:t>
            </a:fld>
            <a:endParaRPr lang="en-US"/>
          </a:p>
        </p:txBody>
      </p:sp>
    </p:spTree>
    <p:extLst>
      <p:ext uri="{BB962C8B-B14F-4D97-AF65-F5344CB8AC3E}">
        <p14:creationId xmlns:p14="http://schemas.microsoft.com/office/powerpoint/2010/main" val="3243097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1520" y="1758295"/>
            <a:ext cx="8568952" cy="2462213"/>
          </a:xfrm>
          <a:prstGeom prst="rect">
            <a:avLst/>
          </a:prstGeom>
          <a:noFill/>
        </p:spPr>
        <p:txBody>
          <a:bodyPr wrap="square" rtlCol="0">
            <a:spAutoFit/>
          </a:bodyPr>
          <a:lstStyle/>
          <a:p>
            <a:r>
              <a:rPr lang="en-US" sz="2200" b="1" dirty="0" smtClean="0">
                <a:solidFill>
                  <a:srgbClr val="C00000"/>
                </a:solidFill>
              </a:rPr>
              <a:t>“Two paths lie before us in </a:t>
            </a:r>
            <a:r>
              <a:rPr lang="en-US" sz="2200" b="1" dirty="0" err="1" smtClean="0">
                <a:solidFill>
                  <a:srgbClr val="C00000"/>
                </a:solidFill>
              </a:rPr>
              <a:t>Eretz</a:t>
            </a:r>
            <a:r>
              <a:rPr lang="en-US" sz="2200" b="1" dirty="0" smtClean="0">
                <a:solidFill>
                  <a:srgbClr val="C00000"/>
                </a:solidFill>
              </a:rPr>
              <a:t> Israel.  The way of life in Exile (</a:t>
            </a:r>
            <a:r>
              <a:rPr lang="en-US" sz="2200" b="1" i="1" dirty="0" err="1" smtClean="0">
                <a:solidFill>
                  <a:srgbClr val="C00000"/>
                </a:solidFill>
              </a:rPr>
              <a:t>Galut</a:t>
            </a:r>
            <a:r>
              <a:rPr lang="en-US" sz="2200" b="1" dirty="0" smtClean="0">
                <a:solidFill>
                  <a:srgbClr val="C00000"/>
                </a:solidFill>
              </a:rPr>
              <a:t>) with its Exilic wisdom, with the feeling and the taste  of Exile…and (on the other hand) the path of renewal which we want to follow.</a:t>
            </a:r>
          </a:p>
          <a:p>
            <a:r>
              <a:rPr lang="en-US" sz="2200" b="1" dirty="0" smtClean="0">
                <a:solidFill>
                  <a:srgbClr val="C00000"/>
                </a:solidFill>
              </a:rPr>
              <a:t>…if one chooses the path of renewal – then  one must not follow, in practice, the way of life in Exile.  Exile is always exile and there is no less Exile in </a:t>
            </a:r>
            <a:r>
              <a:rPr lang="en-US" sz="2200" b="1" dirty="0" err="1" smtClean="0">
                <a:solidFill>
                  <a:srgbClr val="C00000"/>
                </a:solidFill>
              </a:rPr>
              <a:t>Eretz</a:t>
            </a:r>
            <a:r>
              <a:rPr lang="en-US" sz="2200" b="1" dirty="0" smtClean="0">
                <a:solidFill>
                  <a:srgbClr val="C00000"/>
                </a:solidFill>
              </a:rPr>
              <a:t> Israel than anywhere </a:t>
            </a:r>
          </a:p>
          <a:p>
            <a:r>
              <a:rPr lang="en-US" sz="2200" b="1" dirty="0" smtClean="0">
                <a:solidFill>
                  <a:srgbClr val="C00000"/>
                </a:solidFill>
              </a:rPr>
              <a:t>                               </a:t>
            </a:r>
            <a:r>
              <a:rPr lang="en-US" sz="2000" b="1" dirty="0" smtClean="0">
                <a:solidFill>
                  <a:srgbClr val="C00000"/>
                </a:solidFill>
              </a:rPr>
              <a:t>A.D. Gordon, Labor Zionist pioneer  and philosopher, 1911</a:t>
            </a:r>
            <a:endParaRPr lang="en-US" sz="2000" b="1" dirty="0">
              <a:solidFill>
                <a:srgbClr val="C00000"/>
              </a:solidFill>
            </a:endParaRPr>
          </a:p>
        </p:txBody>
      </p:sp>
      <p:sp>
        <p:nvSpPr>
          <p:cNvPr id="4" name="TextBox 3"/>
          <p:cNvSpPr txBox="1"/>
          <p:nvPr/>
        </p:nvSpPr>
        <p:spPr>
          <a:xfrm>
            <a:off x="251520" y="260648"/>
            <a:ext cx="8208912" cy="1384995"/>
          </a:xfrm>
          <a:prstGeom prst="rect">
            <a:avLst/>
          </a:prstGeom>
          <a:noFill/>
        </p:spPr>
        <p:txBody>
          <a:bodyPr wrap="square" rtlCol="0">
            <a:spAutoFit/>
          </a:bodyPr>
          <a:lstStyle/>
          <a:p>
            <a:pPr algn="ctr"/>
            <a:r>
              <a:rPr lang="en-US" sz="2800" b="1" dirty="0" smtClean="0">
                <a:solidFill>
                  <a:srgbClr val="00B050"/>
                </a:solidFill>
              </a:rPr>
              <a:t>TIKKUN AM  (TRANSFORMATION of the PEOPLE)</a:t>
            </a:r>
          </a:p>
          <a:p>
            <a:pPr algn="ctr"/>
            <a:r>
              <a:rPr lang="en-US" sz="2800" b="1" dirty="0" smtClean="0">
                <a:solidFill>
                  <a:srgbClr val="00B050"/>
                </a:solidFill>
              </a:rPr>
              <a:t>EXILE and RENEWAL</a:t>
            </a:r>
          </a:p>
          <a:p>
            <a:pPr algn="ctr"/>
            <a:r>
              <a:rPr lang="en-US" sz="2800" b="1" dirty="0" smtClean="0">
                <a:solidFill>
                  <a:srgbClr val="00B050"/>
                </a:solidFill>
              </a:rPr>
              <a:t>ISRAEL and the DIASPORA</a:t>
            </a:r>
            <a:endParaRPr lang="en-US" sz="2800" b="1" dirty="0">
              <a:solidFill>
                <a:srgbClr val="00B050"/>
              </a:solidFill>
            </a:endParaRPr>
          </a:p>
        </p:txBody>
      </p:sp>
      <p:sp>
        <p:nvSpPr>
          <p:cNvPr id="5" name="TextBox 4"/>
          <p:cNvSpPr txBox="1"/>
          <p:nvPr/>
        </p:nvSpPr>
        <p:spPr>
          <a:xfrm>
            <a:off x="251520" y="4409817"/>
            <a:ext cx="8568952" cy="2123658"/>
          </a:xfrm>
          <a:prstGeom prst="rect">
            <a:avLst/>
          </a:prstGeom>
          <a:noFill/>
        </p:spPr>
        <p:txBody>
          <a:bodyPr wrap="square" rtlCol="0">
            <a:spAutoFit/>
          </a:bodyPr>
          <a:lstStyle/>
          <a:p>
            <a:r>
              <a:rPr lang="en-US" sz="2200" b="1" dirty="0" smtClean="0">
                <a:solidFill>
                  <a:srgbClr val="7030A0"/>
                </a:solidFill>
              </a:rPr>
              <a:t>ISRAEL – DIASPORA RELATIONS </a:t>
            </a:r>
          </a:p>
          <a:p>
            <a:r>
              <a:rPr lang="en-US" sz="2200" b="1" dirty="0" smtClean="0">
                <a:solidFill>
                  <a:srgbClr val="7030A0"/>
                </a:solidFill>
              </a:rPr>
              <a:t>“…Israel and the Diaspora should remain interdependent, spiritually inseparable though politically separate and apart.  Both should be helped to become strong and creative.”</a:t>
            </a:r>
          </a:p>
          <a:p>
            <a:r>
              <a:rPr lang="en-US" sz="2000" b="1" dirty="0" smtClean="0">
                <a:solidFill>
                  <a:srgbClr val="7030A0"/>
                </a:solidFill>
              </a:rPr>
              <a:t>            Abba Hillel Silver,  American  Zionist leader, </a:t>
            </a:r>
            <a:r>
              <a:rPr lang="en-US" sz="2000" b="1" dirty="0">
                <a:solidFill>
                  <a:srgbClr val="7030A0"/>
                </a:solidFill>
              </a:rPr>
              <a:t>and Reform </a:t>
            </a:r>
            <a:r>
              <a:rPr lang="en-US" sz="2000" b="1" dirty="0" smtClean="0">
                <a:solidFill>
                  <a:srgbClr val="7030A0"/>
                </a:solidFill>
              </a:rPr>
              <a:t>Rabbi,  1950.</a:t>
            </a:r>
          </a:p>
          <a:p>
            <a:endParaRPr lang="en-US" sz="2200" b="1" dirty="0">
              <a:solidFill>
                <a:srgbClr val="7030A0"/>
              </a:solidFill>
            </a:endParaRPr>
          </a:p>
        </p:txBody>
      </p:sp>
      <p:sp>
        <p:nvSpPr>
          <p:cNvPr id="6" name="Slide Number Placeholder 5"/>
          <p:cNvSpPr>
            <a:spLocks noGrp="1"/>
          </p:cNvSpPr>
          <p:nvPr>
            <p:ph type="sldNum" sz="quarter" idx="12"/>
          </p:nvPr>
        </p:nvSpPr>
        <p:spPr/>
        <p:txBody>
          <a:bodyPr/>
          <a:lstStyle/>
          <a:p>
            <a:fld id="{A5F070DC-AF70-4AF0-B9C2-39F14641603B}" type="slidenum">
              <a:rPr lang="en-US" smtClean="0"/>
              <a:t>6</a:t>
            </a:fld>
            <a:endParaRPr lang="en-US"/>
          </a:p>
        </p:txBody>
      </p:sp>
    </p:spTree>
    <p:extLst>
      <p:ext uri="{BB962C8B-B14F-4D97-AF65-F5344CB8AC3E}">
        <p14:creationId xmlns:p14="http://schemas.microsoft.com/office/powerpoint/2010/main" val="3088371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188640"/>
            <a:ext cx="8856984" cy="830997"/>
          </a:xfrm>
          <a:prstGeom prst="rect">
            <a:avLst/>
          </a:prstGeom>
          <a:noFill/>
        </p:spPr>
        <p:txBody>
          <a:bodyPr wrap="square" rtlCol="0">
            <a:spAutoFit/>
          </a:bodyPr>
          <a:lstStyle/>
          <a:p>
            <a:pPr algn="ctr"/>
            <a:r>
              <a:rPr lang="en-US" sz="2400" b="1" dirty="0" smtClean="0">
                <a:solidFill>
                  <a:srgbClr val="00B050"/>
                </a:solidFill>
              </a:rPr>
              <a:t>TIKKUN OLAM – MENDING / TRANSFORMING THE WORLD</a:t>
            </a:r>
          </a:p>
          <a:p>
            <a:pPr algn="ctr"/>
            <a:r>
              <a:rPr lang="en-US" sz="2400" b="1" dirty="0" smtClean="0">
                <a:solidFill>
                  <a:srgbClr val="00B050"/>
                </a:solidFill>
              </a:rPr>
              <a:t>UNIVERSAL VALUES THROUGH THE PRISM OF THE JEWISH HERITAGE</a:t>
            </a:r>
            <a:endParaRPr lang="en-US" sz="2400" b="1" dirty="0">
              <a:solidFill>
                <a:srgbClr val="00B050"/>
              </a:solidFill>
            </a:endParaRPr>
          </a:p>
        </p:txBody>
      </p:sp>
      <p:sp>
        <p:nvSpPr>
          <p:cNvPr id="3" name="Slide Number Placeholder 2"/>
          <p:cNvSpPr>
            <a:spLocks noGrp="1"/>
          </p:cNvSpPr>
          <p:nvPr>
            <p:ph type="sldNum" sz="quarter" idx="12"/>
          </p:nvPr>
        </p:nvSpPr>
        <p:spPr/>
        <p:txBody>
          <a:bodyPr/>
          <a:lstStyle/>
          <a:p>
            <a:fld id="{A5F070DC-AF70-4AF0-B9C2-39F14641603B}" type="slidenum">
              <a:rPr lang="en-US" smtClean="0"/>
              <a:t>7</a:t>
            </a:fld>
            <a:endParaRPr lang="en-US"/>
          </a:p>
        </p:txBody>
      </p:sp>
      <p:sp>
        <p:nvSpPr>
          <p:cNvPr id="4" name="TextBox 3"/>
          <p:cNvSpPr txBox="1"/>
          <p:nvPr/>
        </p:nvSpPr>
        <p:spPr>
          <a:xfrm>
            <a:off x="251520" y="1052736"/>
            <a:ext cx="8712968" cy="1446550"/>
          </a:xfrm>
          <a:prstGeom prst="rect">
            <a:avLst/>
          </a:prstGeom>
          <a:noFill/>
        </p:spPr>
        <p:txBody>
          <a:bodyPr wrap="square" rtlCol="0">
            <a:spAutoFit/>
          </a:bodyPr>
          <a:lstStyle/>
          <a:p>
            <a:pPr marL="342900" indent="-342900">
              <a:buFont typeface="Arial" pitchFamily="34" charset="0"/>
              <a:buChar char="•"/>
            </a:pPr>
            <a:r>
              <a:rPr lang="en-US" sz="2200" b="1" dirty="0" smtClean="0">
                <a:solidFill>
                  <a:srgbClr val="C00000"/>
                </a:solidFill>
              </a:rPr>
              <a:t>OUR INTERPRETATION OF COMMANDMENTS  REGARDING RELATIONSHIPS WITH OTHERS  (</a:t>
            </a:r>
            <a:r>
              <a:rPr lang="he-IL" sz="2200" b="1" dirty="0" smtClean="0">
                <a:solidFill>
                  <a:srgbClr val="C00000"/>
                </a:solidFill>
              </a:rPr>
              <a:t>בין </a:t>
            </a:r>
            <a:r>
              <a:rPr lang="he-IL" sz="2200" b="1" dirty="0">
                <a:solidFill>
                  <a:srgbClr val="C00000"/>
                </a:solidFill>
              </a:rPr>
              <a:t>ה</a:t>
            </a:r>
            <a:r>
              <a:rPr lang="he-IL" sz="2200" b="1" dirty="0" smtClean="0">
                <a:solidFill>
                  <a:srgbClr val="C00000"/>
                </a:solidFill>
              </a:rPr>
              <a:t>אדם וחברו</a:t>
            </a:r>
            <a:r>
              <a:rPr lang="en-US" sz="2200" b="1" dirty="0" smtClean="0">
                <a:solidFill>
                  <a:srgbClr val="C00000"/>
                </a:solidFill>
              </a:rPr>
              <a:t>) = </a:t>
            </a:r>
            <a:r>
              <a:rPr lang="en-US" sz="2200" b="1" dirty="0">
                <a:solidFill>
                  <a:srgbClr val="C00000"/>
                </a:solidFill>
              </a:rPr>
              <a:t>EQUAL VALUE OF ALL </a:t>
            </a:r>
            <a:r>
              <a:rPr lang="en-US" sz="2200" b="1" dirty="0" smtClean="0">
                <a:solidFill>
                  <a:srgbClr val="C00000"/>
                </a:solidFill>
              </a:rPr>
              <a:t>HUMANS (CREATED IN THE DIVINE IMAGE).</a:t>
            </a:r>
          </a:p>
          <a:p>
            <a:pPr marL="342900" indent="-342900">
              <a:buFont typeface="Arial" pitchFamily="34" charset="0"/>
              <a:buChar char="•"/>
            </a:pPr>
            <a:r>
              <a:rPr lang="en-US" sz="2200" b="1" dirty="0" smtClean="0">
                <a:solidFill>
                  <a:srgbClr val="C00000"/>
                </a:solidFill>
              </a:rPr>
              <a:t>IMPLICATIONS FOR LOCAL, NATIONAL, INTERNATIONAL POLICY</a:t>
            </a:r>
            <a:endParaRPr lang="en-US" sz="2200" b="1" dirty="0">
              <a:solidFill>
                <a:srgbClr val="C00000"/>
              </a:solidFill>
            </a:endParaRPr>
          </a:p>
        </p:txBody>
      </p:sp>
      <p:sp>
        <p:nvSpPr>
          <p:cNvPr id="5" name="TextBox 4"/>
          <p:cNvSpPr txBox="1"/>
          <p:nvPr/>
        </p:nvSpPr>
        <p:spPr>
          <a:xfrm>
            <a:off x="251520" y="2564904"/>
            <a:ext cx="8712968" cy="1785104"/>
          </a:xfrm>
          <a:prstGeom prst="rect">
            <a:avLst/>
          </a:prstGeom>
          <a:noFill/>
        </p:spPr>
        <p:txBody>
          <a:bodyPr wrap="square" rtlCol="0">
            <a:spAutoFit/>
          </a:bodyPr>
          <a:lstStyle/>
          <a:p>
            <a:pPr marL="285750" indent="-285750">
              <a:buFont typeface="Arial" pitchFamily="34" charset="0"/>
              <a:buChar char="•"/>
            </a:pPr>
            <a:r>
              <a:rPr lang="en-US" sz="2200" b="1" dirty="0" smtClean="0">
                <a:solidFill>
                  <a:srgbClr val="7030A0"/>
                </a:solidFill>
              </a:rPr>
              <a:t>OUR INTERPRETATION OF COMMANDMENTS REGARDING  OUR RELATIONSHIP TO THE DIVINE  - FOCUS ON THE HOLINESS OF “SPACESHIP EARTH” -  (</a:t>
            </a:r>
            <a:r>
              <a:rPr lang="he-IL" sz="2200" b="1" dirty="0" smtClean="0">
                <a:solidFill>
                  <a:srgbClr val="7030A0"/>
                </a:solidFill>
              </a:rPr>
              <a:t>בין האדם והמקום</a:t>
            </a:r>
            <a:r>
              <a:rPr lang="en-US" sz="2200" b="1" dirty="0" smtClean="0">
                <a:solidFill>
                  <a:srgbClr val="7030A0"/>
                </a:solidFill>
              </a:rPr>
              <a:t>) </a:t>
            </a:r>
          </a:p>
          <a:p>
            <a:pPr marL="342900" indent="-342900">
              <a:buFont typeface="Arial" pitchFamily="34" charset="0"/>
              <a:buChar char="•"/>
            </a:pPr>
            <a:r>
              <a:rPr lang="en-US" sz="2200" b="1" dirty="0" smtClean="0">
                <a:solidFill>
                  <a:srgbClr val="7030A0"/>
                </a:solidFill>
              </a:rPr>
              <a:t>ECO-ZIONISM – “TO TILL AND TO TEND” - SUSTAINABLY.</a:t>
            </a:r>
          </a:p>
          <a:p>
            <a:pPr marL="342900" indent="-342900">
              <a:buFont typeface="Arial" pitchFamily="34" charset="0"/>
              <a:buChar char="•"/>
            </a:pPr>
            <a:r>
              <a:rPr lang="en-US" sz="2200" b="1" dirty="0" smtClean="0">
                <a:solidFill>
                  <a:srgbClr val="7030A0"/>
                </a:solidFill>
              </a:rPr>
              <a:t>UNIVERSAL PRINCIPLE:  THINK GLOBALLY, ACT LOCALLY.     </a:t>
            </a:r>
            <a:endParaRPr lang="en-US" sz="2200" b="1" dirty="0">
              <a:solidFill>
                <a:srgbClr val="7030A0"/>
              </a:solidFill>
            </a:endParaRPr>
          </a:p>
        </p:txBody>
      </p:sp>
      <p:sp>
        <p:nvSpPr>
          <p:cNvPr id="7" name="TextBox 6"/>
          <p:cNvSpPr txBox="1"/>
          <p:nvPr/>
        </p:nvSpPr>
        <p:spPr>
          <a:xfrm>
            <a:off x="251520" y="4437112"/>
            <a:ext cx="8496944" cy="2262158"/>
          </a:xfrm>
          <a:prstGeom prst="rect">
            <a:avLst/>
          </a:prstGeom>
          <a:noFill/>
        </p:spPr>
        <p:txBody>
          <a:bodyPr wrap="square" rtlCol="0">
            <a:spAutoFit/>
          </a:bodyPr>
          <a:lstStyle/>
          <a:p>
            <a:pPr marL="285750" indent="-285750">
              <a:spcAft>
                <a:spcPts val="600"/>
              </a:spcAft>
              <a:buFont typeface="Arial" pitchFamily="34" charset="0"/>
              <a:buChar char="•"/>
            </a:pPr>
            <a:r>
              <a:rPr lang="en-US" sz="2200" b="1" dirty="0" smtClean="0">
                <a:solidFill>
                  <a:srgbClr val="FF0000"/>
                </a:solidFill>
              </a:rPr>
              <a:t>INTENTIONAL COMMUNITY (HOLY COMMUNITY</a:t>
            </a:r>
            <a:r>
              <a:rPr lang="he-IL" sz="2200" b="1" dirty="0" smtClean="0">
                <a:solidFill>
                  <a:srgbClr val="FF0000"/>
                </a:solidFill>
              </a:rPr>
              <a:t>(</a:t>
            </a:r>
            <a:r>
              <a:rPr lang="en-US" sz="2200" b="1" dirty="0" smtClean="0">
                <a:solidFill>
                  <a:srgbClr val="FF0000"/>
                </a:solidFill>
              </a:rPr>
              <a:t> – </a:t>
            </a:r>
            <a:r>
              <a:rPr lang="he-IL" sz="2200" b="1" dirty="0" smtClean="0">
                <a:solidFill>
                  <a:srgbClr val="FF0000"/>
                </a:solidFill>
              </a:rPr>
              <a:t>קהילה קדושה </a:t>
            </a:r>
            <a:r>
              <a:rPr lang="en-US" sz="2200" b="1" dirty="0" smtClean="0">
                <a:solidFill>
                  <a:srgbClr val="FF0000"/>
                </a:solidFill>
              </a:rPr>
              <a:t>  as BOTH A VALUE AND A FRAMEWORK ENABLING THE GROUP TO PARTICIPATE IN </a:t>
            </a:r>
            <a:r>
              <a:rPr lang="en-US" sz="2200" b="1" i="1" dirty="0" smtClean="0">
                <a:solidFill>
                  <a:srgbClr val="FF0000"/>
                </a:solidFill>
              </a:rPr>
              <a:t>SHLICHUT</a:t>
            </a:r>
            <a:r>
              <a:rPr lang="en-US" sz="2200" b="1" dirty="0" smtClean="0">
                <a:solidFill>
                  <a:srgbClr val="FF0000"/>
                </a:solidFill>
              </a:rPr>
              <a:t> (MISSION) TO FURTHER TIKKUN OLAM.</a:t>
            </a:r>
          </a:p>
          <a:p>
            <a:pPr marL="285750" indent="-285750">
              <a:buFont typeface="Arial" pitchFamily="34" charset="0"/>
              <a:buChar char="•"/>
            </a:pPr>
            <a:r>
              <a:rPr lang="en-US" sz="2200" b="1" dirty="0" smtClean="0">
                <a:solidFill>
                  <a:srgbClr val="C00000"/>
                </a:solidFill>
              </a:rPr>
              <a:t>THE INTENTIONAL COMMUNITY as the UNIT FOR “BEING THE CHANGE” (Gandhi). </a:t>
            </a:r>
            <a:r>
              <a:rPr lang="en-US" sz="2400" b="1" dirty="0" smtClean="0">
                <a:solidFill>
                  <a:srgbClr val="C00000"/>
                </a:solidFill>
              </a:rPr>
              <a:t>THE INTENTIONAL COMMUNITY SEEKS TO REALIZE “IN MICRO” the VISION FOR SOCIETY “IN MACRO”.</a:t>
            </a:r>
            <a:endParaRPr lang="en-US" sz="2400" b="1" dirty="0">
              <a:solidFill>
                <a:srgbClr val="C00000"/>
              </a:solidFill>
            </a:endParaRPr>
          </a:p>
        </p:txBody>
      </p:sp>
    </p:spTree>
    <p:extLst>
      <p:ext uri="{BB962C8B-B14F-4D97-AF65-F5344CB8AC3E}">
        <p14:creationId xmlns:p14="http://schemas.microsoft.com/office/powerpoint/2010/main" val="3768877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anim calcmode="lin" valueType="num">
                                      <p:cBhvr additive="base">
                                        <p:cTn id="19"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5F070DC-AF70-4AF0-B9C2-39F14641603B}" type="slidenum">
              <a:rPr lang="en-US" smtClean="0"/>
              <a:t>8</a:t>
            </a:fld>
            <a:endParaRPr lang="en-US"/>
          </a:p>
        </p:txBody>
      </p:sp>
      <p:sp>
        <p:nvSpPr>
          <p:cNvPr id="3" name="TextBox 2"/>
          <p:cNvSpPr txBox="1"/>
          <p:nvPr/>
        </p:nvSpPr>
        <p:spPr>
          <a:xfrm>
            <a:off x="395536" y="260648"/>
            <a:ext cx="7992888" cy="523220"/>
          </a:xfrm>
          <a:prstGeom prst="rect">
            <a:avLst/>
          </a:prstGeom>
          <a:noFill/>
        </p:spPr>
        <p:txBody>
          <a:bodyPr wrap="square" rtlCol="0">
            <a:spAutoFit/>
          </a:bodyPr>
          <a:lstStyle/>
          <a:p>
            <a:pPr algn="ctr"/>
            <a:r>
              <a:rPr lang="en-US" sz="2800" b="1" dirty="0" smtClean="0">
                <a:solidFill>
                  <a:srgbClr val="C00000"/>
                </a:solidFill>
              </a:rPr>
              <a:t>TIKKUN OLAM:  SUMMARIZING THE CHALLENGE</a:t>
            </a:r>
            <a:endParaRPr lang="en-US" sz="2800" b="1" dirty="0">
              <a:solidFill>
                <a:srgbClr val="C00000"/>
              </a:solidFill>
            </a:endParaRPr>
          </a:p>
        </p:txBody>
      </p:sp>
      <p:sp>
        <p:nvSpPr>
          <p:cNvPr id="4" name="TextBox 3"/>
          <p:cNvSpPr txBox="1"/>
          <p:nvPr/>
        </p:nvSpPr>
        <p:spPr>
          <a:xfrm>
            <a:off x="251520" y="836712"/>
            <a:ext cx="8568952" cy="1107996"/>
          </a:xfrm>
          <a:prstGeom prst="rect">
            <a:avLst/>
          </a:prstGeom>
          <a:noFill/>
        </p:spPr>
        <p:txBody>
          <a:bodyPr wrap="square" rtlCol="0">
            <a:spAutoFit/>
          </a:bodyPr>
          <a:lstStyle/>
          <a:p>
            <a:pPr algn="ctr"/>
            <a:r>
              <a:rPr lang="en-US" sz="2200" b="1" dirty="0" smtClean="0">
                <a:solidFill>
                  <a:srgbClr val="00B050"/>
                </a:solidFill>
              </a:rPr>
              <a:t> Circles of </a:t>
            </a:r>
            <a:r>
              <a:rPr lang="en-US" sz="2200" b="1" dirty="0" err="1" smtClean="0">
                <a:solidFill>
                  <a:srgbClr val="00B050"/>
                </a:solidFill>
              </a:rPr>
              <a:t>Tikkun</a:t>
            </a:r>
            <a:r>
              <a:rPr lang="en-US" sz="2200" b="1" dirty="0" smtClean="0">
                <a:solidFill>
                  <a:srgbClr val="00B050"/>
                </a:solidFill>
              </a:rPr>
              <a:t> – intentional community, national and international movements of  intentional community, begin with those individuals  who </a:t>
            </a:r>
            <a:r>
              <a:rPr lang="en-US" sz="2200" b="1" dirty="0">
                <a:solidFill>
                  <a:srgbClr val="00B050"/>
                </a:solidFill>
              </a:rPr>
              <a:t>s</a:t>
            </a:r>
            <a:r>
              <a:rPr lang="en-US" sz="2200" b="1" dirty="0" smtClean="0">
                <a:solidFill>
                  <a:srgbClr val="00B050"/>
                </a:solidFill>
              </a:rPr>
              <a:t>eeks a life of purpose and ultimate </a:t>
            </a:r>
            <a:r>
              <a:rPr lang="en-US" sz="2200" b="1" dirty="0">
                <a:solidFill>
                  <a:srgbClr val="00B050"/>
                </a:solidFill>
              </a:rPr>
              <a:t>c</a:t>
            </a:r>
            <a:r>
              <a:rPr lang="en-US" sz="2200" b="1" dirty="0" smtClean="0">
                <a:solidFill>
                  <a:srgbClr val="00B050"/>
                </a:solidFill>
              </a:rPr>
              <a:t>oncern</a:t>
            </a:r>
            <a:endParaRPr lang="en-US" sz="2200" b="1" dirty="0">
              <a:solidFill>
                <a:srgbClr val="00B050"/>
              </a:solidFill>
            </a:endParaRPr>
          </a:p>
        </p:txBody>
      </p:sp>
      <p:sp>
        <p:nvSpPr>
          <p:cNvPr id="5" name="TextBox 4"/>
          <p:cNvSpPr txBox="1"/>
          <p:nvPr/>
        </p:nvSpPr>
        <p:spPr>
          <a:xfrm>
            <a:off x="395536" y="3372129"/>
            <a:ext cx="8424936" cy="2354491"/>
          </a:xfrm>
          <a:prstGeom prst="rect">
            <a:avLst/>
          </a:prstGeom>
          <a:noFill/>
        </p:spPr>
        <p:txBody>
          <a:bodyPr wrap="square" rtlCol="0">
            <a:spAutoFit/>
          </a:bodyPr>
          <a:lstStyle/>
          <a:p>
            <a:pPr>
              <a:spcAft>
                <a:spcPts val="600"/>
              </a:spcAft>
            </a:pPr>
            <a:r>
              <a:rPr lang="en-US" sz="2200" b="1" dirty="0" smtClean="0">
                <a:solidFill>
                  <a:srgbClr val="FF0000"/>
                </a:solidFill>
              </a:rPr>
              <a:t>The Particular Message , “the Recipe” for Peace, from our Heritage. </a:t>
            </a:r>
            <a:endParaRPr lang="en-US" sz="2200" b="1" dirty="0">
              <a:solidFill>
                <a:srgbClr val="FF0000"/>
              </a:solidFill>
            </a:endParaRPr>
          </a:p>
          <a:p>
            <a:pPr>
              <a:spcAft>
                <a:spcPts val="600"/>
              </a:spcAft>
            </a:pPr>
            <a:r>
              <a:rPr lang="en-US" sz="2200" b="1" dirty="0" smtClean="0"/>
              <a:t> </a:t>
            </a:r>
            <a:r>
              <a:rPr lang="en-US" sz="2200" b="1" dirty="0" smtClean="0">
                <a:solidFill>
                  <a:srgbClr val="7030A0"/>
                </a:solidFill>
              </a:rPr>
              <a:t>Social and Environmental Justice in our Allotted Portion of Creation.</a:t>
            </a:r>
          </a:p>
          <a:p>
            <a:pPr>
              <a:spcAft>
                <a:spcPts val="600"/>
              </a:spcAft>
            </a:pPr>
            <a:r>
              <a:rPr lang="en-US" sz="2200" b="1" dirty="0" smtClean="0">
                <a:solidFill>
                  <a:srgbClr val="C00000"/>
                </a:solidFill>
              </a:rPr>
              <a:t> Social and Environmental Justice within the Family of Peoples.</a:t>
            </a:r>
          </a:p>
          <a:p>
            <a:r>
              <a:rPr lang="en-US" sz="2200" b="1" dirty="0" smtClean="0">
                <a:solidFill>
                  <a:srgbClr val="00B050"/>
                </a:solidFill>
              </a:rPr>
              <a:t>“…all the peoples walk each in the names of its Gods</a:t>
            </a:r>
            <a:r>
              <a:rPr lang="en-US" sz="2200" b="1" smtClean="0">
                <a:solidFill>
                  <a:srgbClr val="00B050"/>
                </a:solidFill>
              </a:rPr>
              <a:t>”  to </a:t>
            </a:r>
            <a:r>
              <a:rPr lang="en-US" sz="2200" b="1" dirty="0" smtClean="0">
                <a:solidFill>
                  <a:srgbClr val="00B050"/>
                </a:solidFill>
              </a:rPr>
              <a:t>the  goal –</a:t>
            </a:r>
          </a:p>
          <a:p>
            <a:r>
              <a:rPr lang="en-US" sz="2200" b="1" dirty="0" smtClean="0">
                <a:solidFill>
                  <a:srgbClr val="00B050"/>
                </a:solidFill>
              </a:rPr>
              <a:t>“Nation shall not take up sword against Nation, they shall never again </a:t>
            </a:r>
          </a:p>
          <a:p>
            <a:r>
              <a:rPr lang="en-US" sz="2200" b="1" dirty="0" smtClean="0">
                <a:solidFill>
                  <a:srgbClr val="00B050"/>
                </a:solidFill>
              </a:rPr>
              <a:t>  know war…” </a:t>
            </a:r>
            <a:r>
              <a:rPr lang="en-US" sz="1600" b="1" dirty="0" smtClean="0">
                <a:solidFill>
                  <a:srgbClr val="00B050"/>
                </a:solidFill>
              </a:rPr>
              <a:t>(Micah 4: 5)</a:t>
            </a:r>
          </a:p>
        </p:txBody>
      </p:sp>
      <p:sp>
        <p:nvSpPr>
          <p:cNvPr id="6" name="TextBox 5"/>
          <p:cNvSpPr txBox="1"/>
          <p:nvPr/>
        </p:nvSpPr>
        <p:spPr>
          <a:xfrm>
            <a:off x="251520" y="2132856"/>
            <a:ext cx="8136904" cy="1015663"/>
          </a:xfrm>
          <a:prstGeom prst="rect">
            <a:avLst/>
          </a:prstGeom>
          <a:noFill/>
        </p:spPr>
        <p:txBody>
          <a:bodyPr wrap="square" rtlCol="0">
            <a:spAutoFit/>
          </a:bodyPr>
          <a:lstStyle/>
          <a:p>
            <a:r>
              <a:rPr lang="en-US" sz="2000" b="1" dirty="0" smtClean="0">
                <a:solidFill>
                  <a:srgbClr val="002060"/>
                </a:solidFill>
              </a:rPr>
              <a:t>TIKKUN OLAM as a MESSAGE of PEACE  and SUSTAINABILITY FOR ALL:</a:t>
            </a:r>
          </a:p>
          <a:p>
            <a:r>
              <a:rPr lang="en-US" sz="2000" b="1" dirty="0" smtClean="0">
                <a:solidFill>
                  <a:srgbClr val="002060"/>
                </a:solidFill>
              </a:rPr>
              <a:t>“Rabbi Shimon said: The World Stands on Three Things – On the Law, on the Truth and on Peace.    </a:t>
            </a:r>
            <a:r>
              <a:rPr lang="en-US" sz="1600" b="1" dirty="0" smtClean="0">
                <a:solidFill>
                  <a:srgbClr val="002060"/>
                </a:solidFill>
              </a:rPr>
              <a:t>(</a:t>
            </a:r>
            <a:r>
              <a:rPr lang="en-US" sz="1600" b="1" dirty="0" err="1" smtClean="0">
                <a:solidFill>
                  <a:srgbClr val="002060"/>
                </a:solidFill>
              </a:rPr>
              <a:t>Avot</a:t>
            </a:r>
            <a:r>
              <a:rPr lang="en-US" sz="1600" b="1" dirty="0" smtClean="0">
                <a:solidFill>
                  <a:srgbClr val="002060"/>
                </a:solidFill>
              </a:rPr>
              <a:t> 1: 18) </a:t>
            </a:r>
            <a:endParaRPr lang="en-US" sz="1600" b="1" dirty="0">
              <a:solidFill>
                <a:srgbClr val="002060"/>
              </a:solidFill>
            </a:endParaRPr>
          </a:p>
        </p:txBody>
      </p:sp>
      <p:sp>
        <p:nvSpPr>
          <p:cNvPr id="8" name="TextBox 7"/>
          <p:cNvSpPr txBox="1"/>
          <p:nvPr/>
        </p:nvSpPr>
        <p:spPr>
          <a:xfrm>
            <a:off x="107504" y="5877272"/>
            <a:ext cx="8964488" cy="430887"/>
          </a:xfrm>
          <a:prstGeom prst="rect">
            <a:avLst/>
          </a:prstGeom>
          <a:noFill/>
        </p:spPr>
        <p:txBody>
          <a:bodyPr wrap="square" rtlCol="0">
            <a:spAutoFit/>
          </a:bodyPr>
          <a:lstStyle/>
          <a:p>
            <a:r>
              <a:rPr lang="en-US" sz="2200" b="1" dirty="0" smtClean="0"/>
              <a:t>How will you as individuals, as part of a movement, relate to the challenge?</a:t>
            </a:r>
            <a:endParaRPr lang="en-US" sz="2200" b="1" dirty="0"/>
          </a:p>
        </p:txBody>
      </p:sp>
    </p:spTree>
    <p:extLst>
      <p:ext uri="{BB962C8B-B14F-4D97-AF65-F5344CB8AC3E}">
        <p14:creationId xmlns:p14="http://schemas.microsoft.com/office/powerpoint/2010/main" val="975276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701</TotalTime>
  <Words>1113</Words>
  <Application>Microsoft Office PowerPoint</Application>
  <PresentationFormat>On-screen Show (4:3)</PresentationFormat>
  <Paragraphs>94</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WHAT IS TIKKUN OLAM? ONE VIEWPOINT </vt:lpstr>
      <vt:lpstr>COMPARING TWO APPROACHES TO TIKKUN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LETS TALK ABOUT TIKKUN OLAM </dc:title>
  <dc:creator>User</dc:creator>
  <cp:lastModifiedBy>User</cp:lastModifiedBy>
  <cp:revision>33</cp:revision>
  <dcterms:created xsi:type="dcterms:W3CDTF">2013-07-13T12:02:29Z</dcterms:created>
  <dcterms:modified xsi:type="dcterms:W3CDTF">2014-01-29T14:02:53Z</dcterms:modified>
  <cp:contentStatus/>
</cp:coreProperties>
</file>