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67" r:id="rId3"/>
    <p:sldId id="269" r:id="rId4"/>
    <p:sldId id="270" r:id="rId5"/>
    <p:sldId id="258" r:id="rId6"/>
    <p:sldId id="259" r:id="rId7"/>
    <p:sldId id="260" r:id="rId8"/>
    <p:sldId id="272" r:id="rId9"/>
    <p:sldId id="261" r:id="rId10"/>
    <p:sldId id="262" r:id="rId11"/>
    <p:sldId id="263" r:id="rId12"/>
    <p:sldId id="264" r:id="rId13"/>
    <p:sldId id="265" r:id="rId14"/>
    <p:sldId id="266" r:id="rId15"/>
    <p:sldId id="268" r:id="rId16"/>
    <p:sldId id="274" r:id="rId17"/>
    <p:sldId id="276" r:id="rId18"/>
    <p:sldId id="273" r:id="rId19"/>
    <p:sldId id="271" r:id="rId20"/>
    <p:sldId id="275"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modifyVerifier cryptProviderType="rsaFull" cryptAlgorithmClass="hash" cryptAlgorithmType="typeAny" cryptAlgorithmSid="4" spinCount="100000" saltData="q0VWiZSwWS12pJIwW1IYUA==" hashData="IOdjkRLjvBQmZI7t/nw/4p36AO8="/>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5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F90520-A3D3-42E1-8848-005555810995}" type="datetimeFigureOut">
              <a:rPr lang="en-US" smtClean="0"/>
              <a:t>1/29/2014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9BE297-F19F-40E8-8525-553B0AAA1C8B}" type="slidenum">
              <a:rPr lang="en-US" smtClean="0"/>
              <a:t>‹#›</a:t>
            </a:fld>
            <a:endParaRPr lang="en-US"/>
          </a:p>
        </p:txBody>
      </p:sp>
    </p:spTree>
    <p:extLst>
      <p:ext uri="{BB962C8B-B14F-4D97-AF65-F5344CB8AC3E}">
        <p14:creationId xmlns:p14="http://schemas.microsoft.com/office/powerpoint/2010/main" val="42745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B1F239-2FAD-4280-8DE3-E3D98C2234B5}" type="slidenum">
              <a:rPr lang="en-US" smtClean="0"/>
              <a:t>16</a:t>
            </a:fld>
            <a:endParaRPr lang="en-US"/>
          </a:p>
        </p:txBody>
      </p:sp>
    </p:spTree>
    <p:extLst>
      <p:ext uri="{BB962C8B-B14F-4D97-AF65-F5344CB8AC3E}">
        <p14:creationId xmlns:p14="http://schemas.microsoft.com/office/powerpoint/2010/main" val="1569234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985409E-2CFF-4A4B-AAFA-4E3A23B87B28}" type="datetime1">
              <a:rPr lang="en-US" smtClean="0"/>
              <a:t>1/29/2014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330D46-295F-4A44-BB4F-CD892B3C70FD}" type="slidenum">
              <a:rPr lang="en-US"/>
              <a:pPr>
                <a:defRPr/>
              </a:pPr>
              <a:t>‹#›</a:t>
            </a:fld>
            <a:endParaRPr lang="en-US"/>
          </a:p>
        </p:txBody>
      </p:sp>
    </p:spTree>
    <p:extLst>
      <p:ext uri="{BB962C8B-B14F-4D97-AF65-F5344CB8AC3E}">
        <p14:creationId xmlns:p14="http://schemas.microsoft.com/office/powerpoint/2010/main" val="1882816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5BFA328-94BB-4868-B4C4-DBE8575995F9}" type="datetime1">
              <a:rPr lang="en-US" smtClean="0"/>
              <a:t>1/29/2014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79D345-D56A-4538-9716-13F5290C4A64}" type="slidenum">
              <a:rPr lang="en-US"/>
              <a:pPr>
                <a:defRPr/>
              </a:pPr>
              <a:t>‹#›</a:t>
            </a:fld>
            <a:endParaRPr lang="en-US"/>
          </a:p>
        </p:txBody>
      </p:sp>
    </p:spTree>
    <p:extLst>
      <p:ext uri="{BB962C8B-B14F-4D97-AF65-F5344CB8AC3E}">
        <p14:creationId xmlns:p14="http://schemas.microsoft.com/office/powerpoint/2010/main" val="2425349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02FD80-0017-42F8-A90B-F673ABCD74DF}" type="datetime1">
              <a:rPr lang="en-US" smtClean="0"/>
              <a:t>1/29/2014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C8ADD16-2AA9-41EF-9999-9DA8397EE641}" type="slidenum">
              <a:rPr lang="en-US"/>
              <a:pPr>
                <a:defRPr/>
              </a:pPr>
              <a:t>‹#›</a:t>
            </a:fld>
            <a:endParaRPr lang="en-US"/>
          </a:p>
        </p:txBody>
      </p:sp>
    </p:spTree>
    <p:extLst>
      <p:ext uri="{BB962C8B-B14F-4D97-AF65-F5344CB8AC3E}">
        <p14:creationId xmlns:p14="http://schemas.microsoft.com/office/powerpoint/2010/main" val="210813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76BE04F-863A-4D5F-BEC1-5EE8FA486BC6}" type="datetime1">
              <a:rPr lang="en-US" smtClean="0"/>
              <a:t>1/29/2014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2463E2-63F3-46A6-B16F-C7109E9EB3D9}" type="slidenum">
              <a:rPr lang="en-US"/>
              <a:pPr>
                <a:defRPr/>
              </a:pPr>
              <a:t>‹#›</a:t>
            </a:fld>
            <a:endParaRPr lang="en-US"/>
          </a:p>
        </p:txBody>
      </p:sp>
    </p:spTree>
    <p:extLst>
      <p:ext uri="{BB962C8B-B14F-4D97-AF65-F5344CB8AC3E}">
        <p14:creationId xmlns:p14="http://schemas.microsoft.com/office/powerpoint/2010/main" val="2734137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C51A18F-D5F5-4F7D-B731-56E0FEC1D8E9}" type="datetime1">
              <a:rPr lang="en-US" smtClean="0"/>
              <a:t>1/29/2014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8D42F5-1A5E-4A28-810B-3467E2195B22}" type="slidenum">
              <a:rPr lang="en-US"/>
              <a:pPr>
                <a:defRPr/>
              </a:pPr>
              <a:t>‹#›</a:t>
            </a:fld>
            <a:endParaRPr lang="en-US"/>
          </a:p>
        </p:txBody>
      </p:sp>
    </p:spTree>
    <p:extLst>
      <p:ext uri="{BB962C8B-B14F-4D97-AF65-F5344CB8AC3E}">
        <p14:creationId xmlns:p14="http://schemas.microsoft.com/office/powerpoint/2010/main" val="3308438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465722D-3ADD-469D-B10B-C627D41AA396}" type="datetime1">
              <a:rPr lang="en-US" smtClean="0"/>
              <a:t>1/29/2014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C99F59-D99F-4349-AA6A-156846AFD5D8}" type="slidenum">
              <a:rPr lang="en-US"/>
              <a:pPr>
                <a:defRPr/>
              </a:pPr>
              <a:t>‹#›</a:t>
            </a:fld>
            <a:endParaRPr lang="en-US"/>
          </a:p>
        </p:txBody>
      </p:sp>
    </p:spTree>
    <p:extLst>
      <p:ext uri="{BB962C8B-B14F-4D97-AF65-F5344CB8AC3E}">
        <p14:creationId xmlns:p14="http://schemas.microsoft.com/office/powerpoint/2010/main" val="942847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AE4EA8D-20D0-4CB1-B07F-5F8C2C38FD09}" type="datetime1">
              <a:rPr lang="en-US" smtClean="0"/>
              <a:t>1/29/2014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AED09D0-17D8-4440-B682-97D8777CC198}" type="slidenum">
              <a:rPr lang="en-US"/>
              <a:pPr>
                <a:defRPr/>
              </a:pPr>
              <a:t>‹#›</a:t>
            </a:fld>
            <a:endParaRPr lang="en-US"/>
          </a:p>
        </p:txBody>
      </p:sp>
    </p:spTree>
    <p:extLst>
      <p:ext uri="{BB962C8B-B14F-4D97-AF65-F5344CB8AC3E}">
        <p14:creationId xmlns:p14="http://schemas.microsoft.com/office/powerpoint/2010/main" val="4203194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B2A3DA0-2083-4A62-A138-78E954B9C5F8}" type="datetime1">
              <a:rPr lang="en-US" smtClean="0"/>
              <a:t>1/29/2014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615C4CA-72E3-41C4-81E3-D896B9DA007E}" type="slidenum">
              <a:rPr lang="en-US"/>
              <a:pPr>
                <a:defRPr/>
              </a:pPr>
              <a:t>‹#›</a:t>
            </a:fld>
            <a:endParaRPr lang="en-US"/>
          </a:p>
        </p:txBody>
      </p:sp>
    </p:spTree>
    <p:extLst>
      <p:ext uri="{BB962C8B-B14F-4D97-AF65-F5344CB8AC3E}">
        <p14:creationId xmlns:p14="http://schemas.microsoft.com/office/powerpoint/2010/main" val="1425062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F173203-E763-4DAD-BF68-F52F3EE3BBD1}" type="datetime1">
              <a:rPr lang="en-US" smtClean="0"/>
              <a:t>1/29/2014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8BF237B-460C-4F37-9371-F8335BAB22C7}" type="slidenum">
              <a:rPr lang="en-US"/>
              <a:pPr>
                <a:defRPr/>
              </a:pPr>
              <a:t>‹#›</a:t>
            </a:fld>
            <a:endParaRPr lang="en-US"/>
          </a:p>
        </p:txBody>
      </p:sp>
    </p:spTree>
    <p:extLst>
      <p:ext uri="{BB962C8B-B14F-4D97-AF65-F5344CB8AC3E}">
        <p14:creationId xmlns:p14="http://schemas.microsoft.com/office/powerpoint/2010/main" val="49788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0B1E0D6-C9F7-4154-9C73-17B25694208B}" type="datetime1">
              <a:rPr lang="en-US" smtClean="0"/>
              <a:t>1/29/2014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E3705A-8ABD-456C-A8C2-627CD8E37335}" type="slidenum">
              <a:rPr lang="en-US"/>
              <a:pPr>
                <a:defRPr/>
              </a:pPr>
              <a:t>‹#›</a:t>
            </a:fld>
            <a:endParaRPr lang="en-US"/>
          </a:p>
        </p:txBody>
      </p:sp>
    </p:spTree>
    <p:extLst>
      <p:ext uri="{BB962C8B-B14F-4D97-AF65-F5344CB8AC3E}">
        <p14:creationId xmlns:p14="http://schemas.microsoft.com/office/powerpoint/2010/main" val="1087988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6311C56-E9C6-4653-AEB6-FF7866AE9103}" type="datetime1">
              <a:rPr lang="en-US" smtClean="0"/>
              <a:t>1/29/2014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B1493A-8AEF-4EB0-A60E-EAF536000376}" type="slidenum">
              <a:rPr lang="en-US"/>
              <a:pPr>
                <a:defRPr/>
              </a:pPr>
              <a:t>‹#›</a:t>
            </a:fld>
            <a:endParaRPr lang="en-US"/>
          </a:p>
        </p:txBody>
      </p:sp>
    </p:spTree>
    <p:extLst>
      <p:ext uri="{BB962C8B-B14F-4D97-AF65-F5344CB8AC3E}">
        <p14:creationId xmlns:p14="http://schemas.microsoft.com/office/powerpoint/2010/main" val="250727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E2F874F-3B4E-4991-87F1-424D8A40DB08}" type="datetime1">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AF193BB8-1D5A-49CF-8007-86323F64E4F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3"/>
          <p:cNvSpPr txBox="1">
            <a:spLocks noChangeArrowheads="1"/>
          </p:cNvSpPr>
          <p:nvPr/>
        </p:nvSpPr>
        <p:spPr bwMode="auto">
          <a:xfrm>
            <a:off x="395288" y="549275"/>
            <a:ext cx="83534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3200" b="1"/>
              <a:t>גורלנו התרבותי – ראייה ציונית-יהודית חופשית</a:t>
            </a:r>
          </a:p>
          <a:p>
            <a:pPr algn="ctr" rtl="1"/>
            <a:r>
              <a:rPr lang="he-IL" sz="2400" b="1"/>
              <a:t>הקהל 17, סמינר אפעל, ג' חוהמ"ס תשע"ד,  22.9.13</a:t>
            </a:r>
            <a:endParaRPr lang="en-US" sz="2400" b="1"/>
          </a:p>
        </p:txBody>
      </p:sp>
      <p:sp>
        <p:nvSpPr>
          <p:cNvPr id="3075" name="TextBox 4"/>
          <p:cNvSpPr txBox="1">
            <a:spLocks noChangeArrowheads="1"/>
          </p:cNvSpPr>
          <p:nvPr/>
        </p:nvSpPr>
        <p:spPr bwMode="auto">
          <a:xfrm>
            <a:off x="395288" y="5673303"/>
            <a:ext cx="8537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en-US" sz="2000" b="1" dirty="0" smtClean="0"/>
              <a:t> </a:t>
            </a:r>
            <a:r>
              <a:rPr lang="he-IL" sz="2000" b="1" dirty="0" smtClean="0"/>
              <a:t>ד"ר </a:t>
            </a:r>
            <a:r>
              <a:rPr lang="he-IL" sz="2000" b="1" dirty="0"/>
              <a:t>מיכאל לבני</a:t>
            </a:r>
          </a:p>
          <a:p>
            <a:pPr algn="ctr" rtl="1"/>
            <a:r>
              <a:rPr lang="he-IL" sz="2000" b="1" dirty="0"/>
              <a:t>עמותת "צל התמר" – קיבוץ לוטן</a:t>
            </a:r>
            <a:endParaRPr lang="en-US" sz="2000" b="1" dirty="0"/>
          </a:p>
        </p:txBody>
      </p:sp>
      <p:sp>
        <p:nvSpPr>
          <p:cNvPr id="6" name="TextBox 5"/>
          <p:cNvSpPr txBox="1"/>
          <p:nvPr/>
        </p:nvSpPr>
        <p:spPr>
          <a:xfrm>
            <a:off x="395288" y="1484784"/>
            <a:ext cx="8353425" cy="2800350"/>
          </a:xfrm>
          <a:prstGeom prst="rect">
            <a:avLst/>
          </a:prstGeom>
          <a:noFill/>
        </p:spPr>
        <p:txBody>
          <a:bodyPr>
            <a:spAutoFit/>
          </a:bodyPr>
          <a:lstStyle/>
          <a:p>
            <a:pPr algn="ctr" rtl="1" fontAlgn="auto">
              <a:spcBef>
                <a:spcPts val="0"/>
              </a:spcBef>
              <a:spcAft>
                <a:spcPts val="0"/>
              </a:spcAft>
              <a:defRPr/>
            </a:pPr>
            <a:endParaRPr lang="he-IL" sz="2200" b="1" dirty="0">
              <a:solidFill>
                <a:srgbClr val="0070C0"/>
              </a:solidFill>
              <a:latin typeface="+mn-lt"/>
              <a:cs typeface="+mn-cs"/>
            </a:endParaRPr>
          </a:p>
          <a:p>
            <a:pPr algn="ctr" rtl="1" fontAlgn="auto">
              <a:spcBef>
                <a:spcPts val="0"/>
              </a:spcBef>
              <a:spcAft>
                <a:spcPts val="0"/>
              </a:spcAft>
              <a:defRPr/>
            </a:pPr>
            <a:r>
              <a:rPr lang="he-IL" sz="2200" b="1" dirty="0">
                <a:solidFill>
                  <a:schemeClr val="tx2">
                    <a:lumMod val="50000"/>
                  </a:schemeClr>
                </a:solidFill>
                <a:latin typeface="+mn-lt"/>
                <a:cs typeface="+mn-cs"/>
              </a:rPr>
              <a:t>ברל כצנלסון, </a:t>
            </a:r>
            <a:r>
              <a:rPr lang="he-IL" sz="2200" b="1" dirty="0" smtClean="0">
                <a:solidFill>
                  <a:schemeClr val="tx2">
                    <a:lumMod val="50000"/>
                  </a:schemeClr>
                </a:solidFill>
                <a:latin typeface="+mn-lt"/>
                <a:cs typeface="+mn-cs"/>
              </a:rPr>
              <a:t>במעמד ההספד </a:t>
            </a:r>
            <a:r>
              <a:rPr lang="he-IL" sz="2200" b="1" dirty="0">
                <a:solidFill>
                  <a:schemeClr val="tx2">
                    <a:lumMod val="50000"/>
                  </a:schemeClr>
                </a:solidFill>
                <a:latin typeface="+mn-lt"/>
                <a:cs typeface="+mn-cs"/>
              </a:rPr>
              <a:t>לחיים נחמן ביאליק, 1934  </a:t>
            </a:r>
          </a:p>
          <a:p>
            <a:pPr algn="ctr" rtl="1" fontAlgn="auto">
              <a:spcBef>
                <a:spcPts val="0"/>
              </a:spcBef>
              <a:spcAft>
                <a:spcPts val="0"/>
              </a:spcAft>
              <a:defRPr/>
            </a:pPr>
            <a:r>
              <a:rPr lang="he-IL" sz="2200" b="1" dirty="0">
                <a:solidFill>
                  <a:srgbClr val="C00000"/>
                </a:solidFill>
                <a:latin typeface="+mn-lt"/>
                <a:cs typeface="+mn-cs"/>
              </a:rPr>
              <a:t>"...עכשיו אנו עומדים בארץ בתקופה של בניה ראשונית...עוד אין לנו פנאי לחיים רוחניים עמוקים...אבל...עוד ישבו יהודים רבים </a:t>
            </a:r>
            <a:r>
              <a:rPr lang="he-IL" sz="2200" b="1" dirty="0" err="1">
                <a:solidFill>
                  <a:srgbClr val="C00000"/>
                </a:solidFill>
                <a:latin typeface="+mn-lt"/>
                <a:cs typeface="+mn-cs"/>
              </a:rPr>
              <a:t>רבים</a:t>
            </a:r>
            <a:r>
              <a:rPr lang="he-IL" sz="2200" b="1" dirty="0">
                <a:solidFill>
                  <a:srgbClr val="C00000"/>
                </a:solidFill>
                <a:latin typeface="+mn-lt"/>
                <a:cs typeface="+mn-cs"/>
              </a:rPr>
              <a:t> בארץ ומכאובינו התרבותיים לא יתנו להם דמי...(ויהפכו) לבאים אחרינו למצוקת נפש גדולה.  וכמו שאנו מתחבטים עכשיו בשאלות העבודה העברית...כך נתחבט בימים הבאים בשאלות </a:t>
            </a:r>
            <a:r>
              <a:rPr lang="he-IL" sz="2200" b="1" dirty="0">
                <a:solidFill>
                  <a:schemeClr val="tx2">
                    <a:lumMod val="50000"/>
                  </a:schemeClr>
                </a:solidFill>
                <a:latin typeface="+mn-lt"/>
                <a:cs typeface="+mn-cs"/>
              </a:rPr>
              <a:t>גורלנו התרבותי</a:t>
            </a:r>
            <a:r>
              <a:rPr lang="he-IL" sz="2200" b="1" dirty="0">
                <a:solidFill>
                  <a:srgbClr val="C00000"/>
                </a:solidFill>
                <a:latin typeface="+mn-lt"/>
                <a:cs typeface="+mn-cs"/>
              </a:rPr>
              <a:t>..." </a:t>
            </a:r>
            <a:endParaRPr lang="en-US" sz="2200" b="1" dirty="0">
              <a:solidFill>
                <a:srgbClr val="C00000"/>
              </a:solidFill>
              <a:latin typeface="+mn-lt"/>
              <a:cs typeface="+mn-cs"/>
            </a:endParaRPr>
          </a:p>
          <a:p>
            <a:pPr algn="ctr" rtl="1" fontAlgn="auto">
              <a:spcBef>
                <a:spcPts val="0"/>
              </a:spcBef>
              <a:spcAft>
                <a:spcPts val="0"/>
              </a:spcAft>
              <a:defRPr/>
            </a:pPr>
            <a:endParaRPr lang="en-US" sz="2200" b="1" dirty="0">
              <a:solidFill>
                <a:srgbClr val="C00000"/>
              </a:solidFill>
              <a:latin typeface="+mn-lt"/>
              <a:cs typeface="+mn-cs"/>
            </a:endParaRPr>
          </a:p>
        </p:txBody>
      </p:sp>
      <p:sp>
        <p:nvSpPr>
          <p:cNvPr id="2" name="Slide Number Placeholder 1"/>
          <p:cNvSpPr>
            <a:spLocks noGrp="1"/>
          </p:cNvSpPr>
          <p:nvPr>
            <p:ph type="sldNum" sz="quarter" idx="12"/>
          </p:nvPr>
        </p:nvSpPr>
        <p:spPr/>
        <p:txBody>
          <a:bodyPr/>
          <a:lstStyle/>
          <a:p>
            <a:pPr>
              <a:defRPr/>
            </a:pPr>
            <a:fld id="{2A1A7B6B-1D91-4503-9B36-E3B837C1C201}" type="slidenum">
              <a:rPr lang="en-US"/>
              <a:pPr>
                <a:defRPr/>
              </a:pPr>
              <a:t>1</a:t>
            </a:fld>
            <a:endParaRPr lang="en-US"/>
          </a:p>
        </p:txBody>
      </p:sp>
      <p:sp>
        <p:nvSpPr>
          <p:cNvPr id="3" name="TextBox 2"/>
          <p:cNvSpPr txBox="1"/>
          <p:nvPr/>
        </p:nvSpPr>
        <p:spPr>
          <a:xfrm>
            <a:off x="0" y="4254187"/>
            <a:ext cx="9144000" cy="769441"/>
          </a:xfrm>
          <a:prstGeom prst="rect">
            <a:avLst/>
          </a:prstGeom>
          <a:noFill/>
        </p:spPr>
        <p:txBody>
          <a:bodyPr wrap="square" rtlCol="0">
            <a:spAutoFit/>
          </a:bodyPr>
          <a:lstStyle/>
          <a:p>
            <a:pPr algn="ctr" rtl="1"/>
            <a:r>
              <a:rPr lang="he-IL" sz="2200" b="1" dirty="0" smtClean="0">
                <a:solidFill>
                  <a:srgbClr val="7030A0"/>
                </a:solidFill>
              </a:rPr>
              <a:t>כעבור 80 שנה:  על </a:t>
            </a:r>
            <a:r>
              <a:rPr lang="he-IL" sz="2200" b="1" smtClean="0">
                <a:solidFill>
                  <a:srgbClr val="7030A0"/>
                </a:solidFill>
              </a:rPr>
              <a:t>רקע ההקשר הכלל-אנושי (</a:t>
            </a:r>
            <a:r>
              <a:rPr lang="he-IL" sz="2200" b="1" dirty="0" smtClean="0">
                <a:solidFill>
                  <a:srgbClr val="7030A0"/>
                </a:solidFill>
              </a:rPr>
              <a:t>גלובלי) של "גורלנו התרבותי" </a:t>
            </a:r>
          </a:p>
          <a:p>
            <a:pPr algn="ctr" rtl="1"/>
            <a:r>
              <a:rPr lang="he-IL" sz="2200" b="1" dirty="0" smtClean="0">
                <a:solidFill>
                  <a:srgbClr val="7030A0"/>
                </a:solidFill>
              </a:rPr>
              <a:t>מהי תרבות? - קהילה כנושאת תרבות -  בין מודרניזם ופוסטמודרניזם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40C9B6B-B7A3-4C7D-B4CB-EA78B4F91EBB}" type="slidenum">
              <a:rPr lang="en-US"/>
              <a:pPr>
                <a:defRPr/>
              </a:pPr>
              <a:t>10</a:t>
            </a:fld>
            <a:endParaRPr lang="en-US"/>
          </a:p>
        </p:txBody>
      </p:sp>
      <p:sp>
        <p:nvSpPr>
          <p:cNvPr id="8195" name="TextBox 2"/>
          <p:cNvSpPr txBox="1">
            <a:spLocks noChangeArrowheads="1"/>
          </p:cNvSpPr>
          <p:nvPr/>
        </p:nvSpPr>
        <p:spPr bwMode="auto">
          <a:xfrm>
            <a:off x="390525" y="188913"/>
            <a:ext cx="8358188"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3200" b="1">
                <a:solidFill>
                  <a:srgbClr val="7030A0"/>
                </a:solidFill>
              </a:rPr>
              <a:t>מחויבות </a:t>
            </a:r>
            <a:r>
              <a:rPr lang="he-IL" sz="3200" b="1">
                <a:solidFill>
                  <a:srgbClr val="FF0000"/>
                </a:solidFill>
              </a:rPr>
              <a:t>יהודית-ציונית</a:t>
            </a:r>
            <a:r>
              <a:rPr lang="he-IL" sz="3200" b="1">
                <a:solidFill>
                  <a:srgbClr val="7030A0"/>
                </a:solidFill>
              </a:rPr>
              <a:t>?  מה זה בכלל?</a:t>
            </a:r>
          </a:p>
          <a:p>
            <a:pPr algn="ctr" rtl="1"/>
            <a:r>
              <a:rPr lang="he-IL" sz="3200" b="1">
                <a:solidFill>
                  <a:srgbClr val="7030A0"/>
                </a:solidFill>
              </a:rPr>
              <a:t>האתגר של התמודדות עם "גורלנו התרבותי"!</a:t>
            </a:r>
            <a:endParaRPr lang="en-US" sz="3200" b="1">
              <a:solidFill>
                <a:srgbClr val="7030A0"/>
              </a:solidFill>
            </a:endParaRPr>
          </a:p>
        </p:txBody>
      </p:sp>
      <p:sp>
        <p:nvSpPr>
          <p:cNvPr id="4" name="TextBox 3"/>
          <p:cNvSpPr txBox="1">
            <a:spLocks noChangeArrowheads="1"/>
          </p:cNvSpPr>
          <p:nvPr/>
        </p:nvSpPr>
        <p:spPr bwMode="auto">
          <a:xfrm>
            <a:off x="250825" y="1268760"/>
            <a:ext cx="8497888"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buFont typeface="Arial" charset="0"/>
              <a:buChar char="•"/>
            </a:pPr>
            <a:r>
              <a:rPr lang="he-IL" sz="2200" b="1" dirty="0"/>
              <a:t>מחויבות אישית להגשים בתוך קהילה אשר מקיימת ב"מיקרו" השקפת עולם שהיא שואפת להנחיל  לחברה ב"מקרו". </a:t>
            </a:r>
            <a:r>
              <a:rPr lang="he-IL" sz="2200" b="1" dirty="0">
                <a:solidFill>
                  <a:srgbClr val="FF0000"/>
                </a:solidFill>
              </a:rPr>
              <a:t>"אנחנו השינוי".</a:t>
            </a:r>
          </a:p>
          <a:p>
            <a:pPr algn="ctr" rtl="1">
              <a:buFont typeface="Arial" charset="0"/>
              <a:buChar char="•"/>
            </a:pPr>
            <a:r>
              <a:rPr lang="he-IL" sz="2400" b="1" dirty="0">
                <a:solidFill>
                  <a:srgbClr val="00B050"/>
                </a:solidFill>
              </a:rPr>
              <a:t>צדק חברתי וסביבתי. יהדות חופשית .</a:t>
            </a:r>
          </a:p>
        </p:txBody>
      </p:sp>
      <p:sp>
        <p:nvSpPr>
          <p:cNvPr id="5" name="TextBox 4"/>
          <p:cNvSpPr txBox="1">
            <a:spLocks noChangeArrowheads="1"/>
          </p:cNvSpPr>
          <p:nvPr/>
        </p:nvSpPr>
        <p:spPr bwMode="auto">
          <a:xfrm>
            <a:off x="250825" y="5373216"/>
            <a:ext cx="8713788"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b="1" dirty="0">
                <a:solidFill>
                  <a:srgbClr val="00B050"/>
                </a:solidFill>
              </a:rPr>
              <a:t>מתוך יריב בן אהרון, </a:t>
            </a:r>
            <a:r>
              <a:rPr lang="he-IL" b="1" u="sng" dirty="0">
                <a:solidFill>
                  <a:srgbClr val="00B050"/>
                </a:solidFill>
              </a:rPr>
              <a:t>שורשי יניקה</a:t>
            </a:r>
            <a:r>
              <a:rPr lang="he-IL" b="1" dirty="0">
                <a:solidFill>
                  <a:srgbClr val="00B050"/>
                </a:solidFill>
              </a:rPr>
              <a:t>, מהדורה שנייה, המכינה "ש יצחק רבין, אורנים, </a:t>
            </a:r>
            <a:r>
              <a:rPr lang="he-IL" sz="1600" b="1" dirty="0">
                <a:solidFill>
                  <a:srgbClr val="00B050"/>
                </a:solidFill>
              </a:rPr>
              <a:t>2005</a:t>
            </a:r>
          </a:p>
          <a:p>
            <a:pPr algn="r" rtl="1"/>
            <a:r>
              <a:rPr lang="he-IL" sz="2400" b="1" dirty="0">
                <a:solidFill>
                  <a:srgbClr val="00B050"/>
                </a:solidFill>
              </a:rPr>
              <a:t>"השאלה היא: האם יכולים אנו, כיהודים חופשיים, ציונים, אזרחי מדינת  ישראל, להתמודד עם שאלת החדש והישן? </a:t>
            </a:r>
          </a:p>
          <a:p>
            <a:pPr algn="r" rtl="1"/>
            <a:r>
              <a:rPr lang="he-IL" b="1" dirty="0">
                <a:solidFill>
                  <a:srgbClr val="00B050"/>
                </a:solidFill>
              </a:rPr>
              <a:t>                                                          "על שלושה שלבים בדרכו של עם ישראל", ע. 182</a:t>
            </a:r>
            <a:r>
              <a:rPr lang="he-IL" b="1" dirty="0" smtClean="0">
                <a:solidFill>
                  <a:srgbClr val="00B050"/>
                </a:solidFill>
              </a:rPr>
              <a:t>.</a:t>
            </a:r>
            <a:endParaRPr lang="en-US" b="1" dirty="0">
              <a:solidFill>
                <a:srgbClr val="00B050"/>
              </a:solidFill>
            </a:endParaRPr>
          </a:p>
        </p:txBody>
      </p:sp>
      <p:sp>
        <p:nvSpPr>
          <p:cNvPr id="6" name="TextBox 5"/>
          <p:cNvSpPr txBox="1"/>
          <p:nvPr/>
        </p:nvSpPr>
        <p:spPr>
          <a:xfrm>
            <a:off x="179388" y="2492375"/>
            <a:ext cx="8785225" cy="1939925"/>
          </a:xfrm>
          <a:prstGeom prst="rect">
            <a:avLst/>
          </a:prstGeom>
          <a:noFill/>
        </p:spPr>
        <p:txBody>
          <a:bodyPr>
            <a:spAutoFit/>
          </a:bodyPr>
          <a:lstStyle/>
          <a:p>
            <a:pPr marL="342900" indent="-342900" algn="r" rtl="1" fontAlgn="auto">
              <a:spcBef>
                <a:spcPts val="0"/>
              </a:spcBef>
              <a:spcAft>
                <a:spcPts val="0"/>
              </a:spcAft>
              <a:buFont typeface="Arial" pitchFamily="34" charset="0"/>
              <a:buChar char="•"/>
              <a:defRPr/>
            </a:pPr>
            <a:r>
              <a:rPr lang="he-IL" sz="2200" b="1" dirty="0">
                <a:solidFill>
                  <a:srgbClr val="9E0000"/>
                </a:solidFill>
                <a:latin typeface="+mn-lt"/>
                <a:cs typeface="+mn-cs"/>
              </a:rPr>
              <a:t>שילוב בין מימוש עצמי ("חיי שעה") והגשמה עצמית ("חיי עולם")</a:t>
            </a:r>
          </a:p>
          <a:p>
            <a:pPr algn="r" rtl="1" fontAlgn="auto">
              <a:spcBef>
                <a:spcPts val="0"/>
              </a:spcBef>
              <a:spcAft>
                <a:spcPts val="0"/>
              </a:spcAft>
              <a:defRPr/>
            </a:pPr>
            <a:r>
              <a:rPr lang="he-IL" sz="2000" dirty="0">
                <a:solidFill>
                  <a:srgbClr val="9E0000"/>
                </a:solidFill>
                <a:latin typeface="+mn-lt"/>
                <a:cs typeface="+mn-cs"/>
              </a:rPr>
              <a:t>"... כל עוד שלא חל אצלי שינוי בטעם החיים אין לי לבקש אחרי חיים חדשים כי לא אמצאם.  חיים חדשים    הם קודם כל טעם חיים חדש... חיי שעה שיש בהם חיי עולם, כי </a:t>
            </a:r>
            <a:r>
              <a:rPr lang="he-IL" sz="2000" b="1" dirty="0">
                <a:solidFill>
                  <a:srgbClr val="9E0000"/>
                </a:solidFill>
                <a:latin typeface="+mn-lt"/>
                <a:cs typeface="+mn-cs"/>
              </a:rPr>
              <a:t>במידה שחיי השעה הם חיים של ממש יש בהם חיי עולם.</a:t>
            </a:r>
            <a:r>
              <a:rPr lang="he-IL" sz="2000" dirty="0">
                <a:solidFill>
                  <a:srgbClr val="9E0000"/>
                </a:solidFill>
                <a:latin typeface="+mn-lt"/>
                <a:cs typeface="+mn-cs"/>
              </a:rPr>
              <a:t>..</a:t>
            </a:r>
            <a:r>
              <a:rPr lang="he-IL" sz="2000" b="1" dirty="0">
                <a:solidFill>
                  <a:srgbClr val="9E0000"/>
                </a:solidFill>
                <a:latin typeface="+mn-lt"/>
                <a:cs typeface="+mn-cs"/>
              </a:rPr>
              <a:t>*</a:t>
            </a:r>
            <a:r>
              <a:rPr lang="he-IL" sz="2000" dirty="0">
                <a:solidFill>
                  <a:srgbClr val="9E0000"/>
                </a:solidFill>
                <a:latin typeface="+mn-lt"/>
                <a:cs typeface="+mn-cs"/>
              </a:rPr>
              <a:t> הבא לשם חי עולם ...אינו מקריב  את חיי השעה שלו , כי חיי שעה שיש בהם טעם הם </a:t>
            </a:r>
            <a:r>
              <a:rPr lang="he-IL" sz="2000" dirty="0" err="1">
                <a:solidFill>
                  <a:srgbClr val="9E0000"/>
                </a:solidFill>
                <a:latin typeface="+mn-lt"/>
                <a:cs typeface="+mn-cs"/>
              </a:rPr>
              <a:t>הם</a:t>
            </a:r>
            <a:r>
              <a:rPr lang="he-IL" sz="2000" dirty="0">
                <a:solidFill>
                  <a:srgbClr val="9E0000"/>
                </a:solidFill>
                <a:latin typeface="+mn-lt"/>
                <a:cs typeface="+mn-cs"/>
              </a:rPr>
              <a:t> חיי עולם</a:t>
            </a:r>
            <a:r>
              <a:rPr lang="he-IL" dirty="0">
                <a:solidFill>
                  <a:srgbClr val="9E0000"/>
                </a:solidFill>
                <a:latin typeface="+mn-lt"/>
                <a:cs typeface="+mn-cs"/>
              </a:rPr>
              <a:t>.</a:t>
            </a:r>
          </a:p>
          <a:p>
            <a:pPr algn="r" rtl="1" fontAlgn="auto">
              <a:spcBef>
                <a:spcPts val="0"/>
              </a:spcBef>
              <a:spcAft>
                <a:spcPts val="0"/>
              </a:spcAft>
              <a:defRPr/>
            </a:pPr>
            <a:r>
              <a:rPr lang="en-US" dirty="0">
                <a:solidFill>
                  <a:srgbClr val="9E0000"/>
                </a:solidFill>
                <a:latin typeface="+mn-lt"/>
                <a:cs typeface="+mn-cs"/>
              </a:rPr>
              <a:t>                  </a:t>
            </a:r>
            <a:r>
              <a:rPr lang="he-IL" sz="1600" dirty="0">
                <a:solidFill>
                  <a:srgbClr val="9E0000"/>
                </a:solidFill>
                <a:latin typeface="+mn-lt"/>
                <a:cs typeface="+mn-cs"/>
              </a:rPr>
              <a:t>א.ד. גורדון, "חיי שעה שהם חיי עולם ולא קורבן",( *הדגשה במקור) </a:t>
            </a:r>
            <a:endParaRPr lang="en-US" sz="1600" dirty="0">
              <a:solidFill>
                <a:srgbClr val="9E0000"/>
              </a:solidFill>
              <a:latin typeface="+mn-lt"/>
              <a:cs typeface="+mn-cs"/>
            </a:endParaRPr>
          </a:p>
        </p:txBody>
      </p:sp>
      <p:sp>
        <p:nvSpPr>
          <p:cNvPr id="7" name="TextBox 6"/>
          <p:cNvSpPr txBox="1">
            <a:spLocks noChangeArrowheads="1"/>
          </p:cNvSpPr>
          <p:nvPr/>
        </p:nvSpPr>
        <p:spPr bwMode="auto">
          <a:xfrm>
            <a:off x="250825" y="4365104"/>
            <a:ext cx="8497888"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sz="2000" b="1" dirty="0">
                <a:solidFill>
                  <a:srgbClr val="FF0000"/>
                </a:solidFill>
              </a:rPr>
              <a:t>"וכך נעמוד  מול ארון-הספרים,               אנחנו העזנו  ליצור מבראשית, </a:t>
            </a:r>
          </a:p>
          <a:p>
            <a:pPr algn="r" rtl="1"/>
            <a:r>
              <a:rPr lang="he-IL" sz="2000" b="1" dirty="0">
                <a:solidFill>
                  <a:srgbClr val="FF0000"/>
                </a:solidFill>
              </a:rPr>
              <a:t>בצומת דורות שבין לילה ושחר,	       כי באנו הלום להמשיך את הדרך."</a:t>
            </a:r>
            <a:endParaRPr lang="en-US" sz="2000" b="1" dirty="0">
              <a:solidFill>
                <a:srgbClr val="FF0000"/>
              </a:solidFill>
            </a:endParaRPr>
          </a:p>
          <a:p>
            <a:pPr algn="r" rtl="1"/>
            <a:r>
              <a:rPr lang="he-IL" sz="1600" dirty="0">
                <a:solidFill>
                  <a:srgbClr val="FF0000"/>
                </a:solidFill>
              </a:rPr>
              <a:t>					אברהם שלונסקי, מתוך "אלה מול אלה"</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42D8134-13D5-4985-A34A-11AE47AEEBFF}" type="slidenum">
              <a:rPr lang="en-US"/>
              <a:pPr>
                <a:defRPr/>
              </a:pPr>
              <a:t>11</a:t>
            </a:fld>
            <a:endParaRPr lang="en-US"/>
          </a:p>
        </p:txBody>
      </p:sp>
      <p:sp>
        <p:nvSpPr>
          <p:cNvPr id="9219" name="TextBox 2"/>
          <p:cNvSpPr txBox="1">
            <a:spLocks noChangeArrowheads="1"/>
          </p:cNvSpPr>
          <p:nvPr/>
        </p:nvSpPr>
        <p:spPr bwMode="auto">
          <a:xfrm>
            <a:off x="107950" y="115888"/>
            <a:ext cx="9002713"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sz="3200" b="1" dirty="0">
                <a:solidFill>
                  <a:srgbClr val="FF0000"/>
                </a:solidFill>
              </a:rPr>
              <a:t>המפתח</a:t>
            </a:r>
            <a:r>
              <a:rPr lang="he-IL" sz="3200" b="1" dirty="0">
                <a:solidFill>
                  <a:srgbClr val="C00000"/>
                </a:solidFill>
              </a:rPr>
              <a:t>: </a:t>
            </a:r>
            <a:r>
              <a:rPr lang="he-IL" sz="3200" b="1" dirty="0" smtClean="0">
                <a:solidFill>
                  <a:srgbClr val="C00000"/>
                </a:solidFill>
              </a:rPr>
              <a:t>יהודים חופשיים כאנשי </a:t>
            </a:r>
            <a:r>
              <a:rPr lang="he-IL" sz="3400" b="1" dirty="0">
                <a:solidFill>
                  <a:srgbClr val="FF0000"/>
                </a:solidFill>
              </a:rPr>
              <a:t>אמונה</a:t>
            </a:r>
            <a:r>
              <a:rPr lang="he-IL" sz="3200" b="1" dirty="0"/>
              <a:t> </a:t>
            </a:r>
            <a:r>
              <a:rPr lang="he-IL" sz="3200" b="1" dirty="0">
                <a:solidFill>
                  <a:srgbClr val="C00000"/>
                </a:solidFill>
              </a:rPr>
              <a:t>יהודית-ציונית  </a:t>
            </a:r>
            <a:endParaRPr lang="en-US" sz="3200" b="1" dirty="0">
              <a:solidFill>
                <a:srgbClr val="C00000"/>
              </a:solidFill>
            </a:endParaRPr>
          </a:p>
        </p:txBody>
      </p:sp>
      <p:sp>
        <p:nvSpPr>
          <p:cNvPr id="4" name="TextBox 3"/>
          <p:cNvSpPr txBox="1">
            <a:spLocks noChangeArrowheads="1"/>
          </p:cNvSpPr>
          <p:nvPr/>
        </p:nvSpPr>
        <p:spPr bwMode="auto">
          <a:xfrm>
            <a:off x="539750" y="692150"/>
            <a:ext cx="838517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2800" b="1">
                <a:solidFill>
                  <a:srgbClr val="7030A0"/>
                </a:solidFill>
              </a:rPr>
              <a:t>בין דת ואמונה,   </a:t>
            </a:r>
          </a:p>
          <a:p>
            <a:pPr algn="ctr" rtl="1"/>
            <a:r>
              <a:rPr lang="he-IL" sz="1600">
                <a:solidFill>
                  <a:srgbClr val="7030A0"/>
                </a:solidFill>
              </a:rPr>
              <a:t>(על פי אברהם שלונסקי כפי שמובא על ידי  יריב בן אהרון, "על האמונה", </a:t>
            </a:r>
            <a:r>
              <a:rPr lang="he-IL" sz="1600" b="1">
                <a:solidFill>
                  <a:srgbClr val="7030A0"/>
                </a:solidFill>
              </a:rPr>
              <a:t>שורשי</a:t>
            </a:r>
            <a:r>
              <a:rPr lang="he-IL" sz="1600">
                <a:solidFill>
                  <a:srgbClr val="7030A0"/>
                </a:solidFill>
              </a:rPr>
              <a:t> </a:t>
            </a:r>
            <a:r>
              <a:rPr lang="he-IL" sz="1600" b="1">
                <a:solidFill>
                  <a:srgbClr val="7030A0"/>
                </a:solidFill>
              </a:rPr>
              <a:t>יניקה, </a:t>
            </a:r>
            <a:r>
              <a:rPr lang="he-IL" sz="1400">
                <a:solidFill>
                  <a:srgbClr val="7030A0"/>
                </a:solidFill>
              </a:rPr>
              <a:t>2005</a:t>
            </a:r>
            <a:r>
              <a:rPr lang="he-IL" sz="1600">
                <a:solidFill>
                  <a:srgbClr val="7030A0"/>
                </a:solidFill>
              </a:rPr>
              <a:t>)</a:t>
            </a:r>
            <a:endParaRPr lang="en-US" sz="1600">
              <a:solidFill>
                <a:srgbClr val="7030A0"/>
              </a:solidFill>
            </a:endParaRPr>
          </a:p>
        </p:txBody>
      </p:sp>
      <p:sp>
        <p:nvSpPr>
          <p:cNvPr id="5" name="TextBox 4"/>
          <p:cNvSpPr txBox="1">
            <a:spLocks noChangeArrowheads="1"/>
          </p:cNvSpPr>
          <p:nvPr/>
        </p:nvSpPr>
        <p:spPr bwMode="auto">
          <a:xfrm>
            <a:off x="107950" y="1412875"/>
            <a:ext cx="90360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sz="2000" b="1"/>
              <a:t>דת</a:t>
            </a:r>
            <a:r>
              <a:rPr lang="he-IL" sz="2000"/>
              <a:t> – תרי"ג מצוות, שלווה ושובע של מי שמצא כבר את אלוהיו, ותורתו בתוך מעיו, והוא בעל-בטחון, וכל  כובד העול שלו בעולמו המוסרי – הרוחני הוא עול של קיום מצוות, של הוצאה –לפועל של פולחן ערוך ושולחן ערוך.  </a:t>
            </a:r>
            <a:endParaRPr lang="en-US" sz="2000"/>
          </a:p>
        </p:txBody>
      </p:sp>
      <p:sp>
        <p:nvSpPr>
          <p:cNvPr id="6" name="TextBox 5"/>
          <p:cNvSpPr txBox="1">
            <a:spLocks noChangeArrowheads="1"/>
          </p:cNvSpPr>
          <p:nvPr/>
        </p:nvSpPr>
        <p:spPr bwMode="auto">
          <a:xfrm>
            <a:off x="0" y="2349500"/>
            <a:ext cx="9110663"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sz="2000" b="1">
                <a:solidFill>
                  <a:srgbClr val="C00000"/>
                </a:solidFill>
              </a:rPr>
              <a:t>אמונה</a:t>
            </a:r>
            <a:r>
              <a:rPr lang="he-IL" sz="2000">
                <a:solidFill>
                  <a:srgbClr val="C00000"/>
                </a:solidFill>
              </a:rPr>
              <a:t> – לא שלווה ולא ביטחון, אלא סערה וחרדה של </a:t>
            </a:r>
            <a:r>
              <a:rPr lang="he-IL" sz="2000" b="1">
                <a:solidFill>
                  <a:srgbClr val="C00000"/>
                </a:solidFill>
              </a:rPr>
              <a:t>מחפש</a:t>
            </a:r>
            <a:r>
              <a:rPr lang="he-IL" sz="2000">
                <a:solidFill>
                  <a:srgbClr val="C00000"/>
                </a:solidFill>
              </a:rPr>
              <a:t> אלוהיו...של תובע מן האידיאלי את גילויו ככל האפשר...לא שובע של אלה  שהכול נהיר להם...והלכותיהם פסוקות...אלא רעב פרמאננטי – הנה סימנה של </a:t>
            </a:r>
            <a:r>
              <a:rPr lang="he-IL" sz="2000" b="1">
                <a:solidFill>
                  <a:srgbClr val="C00000"/>
                </a:solidFill>
              </a:rPr>
              <a:t>האמונה</a:t>
            </a:r>
            <a:r>
              <a:rPr lang="he-IL" sz="2000">
                <a:solidFill>
                  <a:srgbClr val="C00000"/>
                </a:solidFill>
              </a:rPr>
              <a:t>.</a:t>
            </a:r>
            <a:endParaRPr lang="en-US" sz="2000">
              <a:solidFill>
                <a:srgbClr val="C00000"/>
              </a:solidFill>
            </a:endParaRPr>
          </a:p>
        </p:txBody>
      </p:sp>
      <p:sp>
        <p:nvSpPr>
          <p:cNvPr id="7" name="TextBox 6"/>
          <p:cNvSpPr txBox="1">
            <a:spLocks noChangeArrowheads="1"/>
          </p:cNvSpPr>
          <p:nvPr/>
        </p:nvSpPr>
        <p:spPr bwMode="auto">
          <a:xfrm>
            <a:off x="755650" y="2924175"/>
            <a:ext cx="44640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he-IL" sz="2200" b="1">
                <a:solidFill>
                  <a:srgbClr val="FF0000"/>
                </a:solidFill>
              </a:rPr>
              <a:t>כמחנכים, חשבו: דיסוננס קוגניטיבי</a:t>
            </a:r>
            <a:endParaRPr lang="en-US" sz="2200" b="1">
              <a:solidFill>
                <a:srgbClr val="FF0000"/>
              </a:solidFill>
            </a:endParaRPr>
          </a:p>
        </p:txBody>
      </p:sp>
      <p:sp>
        <p:nvSpPr>
          <p:cNvPr id="8" name="TextBox 7"/>
          <p:cNvSpPr txBox="1">
            <a:spLocks noChangeArrowheads="1"/>
          </p:cNvSpPr>
          <p:nvPr/>
        </p:nvSpPr>
        <p:spPr bwMode="auto">
          <a:xfrm>
            <a:off x="179388" y="3811588"/>
            <a:ext cx="874553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sz="2200" b="1">
                <a:solidFill>
                  <a:srgbClr val="C00000"/>
                </a:solidFill>
              </a:rPr>
              <a:t>המאמינים ביהדות ציונית חופשית מחפשים מימוש עצמי והגשמה עצמית. </a:t>
            </a:r>
          </a:p>
          <a:p>
            <a:pPr algn="r" rtl="1"/>
            <a:r>
              <a:rPr lang="he-IL" sz="2200" b="1">
                <a:solidFill>
                  <a:srgbClr val="FF0000"/>
                </a:solidFill>
              </a:rPr>
              <a:t>עניין עליון – עשייה במשימה אינסופית אשר חתירה אליה מהווה "חיי עולם". </a:t>
            </a:r>
          </a:p>
          <a:p>
            <a:pPr algn="r" rtl="1"/>
            <a:r>
              <a:rPr lang="he-IL" sz="2200" b="1">
                <a:solidFill>
                  <a:srgbClr val="FF0000"/>
                </a:solidFill>
              </a:rPr>
              <a:t>                 מדינה יהודית-ציונית ודמוקרטית- "גורלנו התרבותי", ייחוד.</a:t>
            </a:r>
            <a:endParaRPr lang="en-US" sz="2200" b="1">
              <a:solidFill>
                <a:srgbClr val="FF0000"/>
              </a:solidFill>
            </a:endParaRPr>
          </a:p>
        </p:txBody>
      </p:sp>
      <p:sp>
        <p:nvSpPr>
          <p:cNvPr id="9" name="TextBox 8"/>
          <p:cNvSpPr txBox="1">
            <a:spLocks noChangeArrowheads="1"/>
          </p:cNvSpPr>
          <p:nvPr/>
        </p:nvSpPr>
        <p:spPr bwMode="auto">
          <a:xfrm>
            <a:off x="317500" y="3338513"/>
            <a:ext cx="85756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2800" b="1">
                <a:solidFill>
                  <a:srgbClr val="00B050"/>
                </a:solidFill>
              </a:rPr>
              <a:t>בין מאמינים וחילוניים   </a:t>
            </a:r>
            <a:endParaRPr lang="en-US" sz="2800" b="1">
              <a:solidFill>
                <a:srgbClr val="00B050"/>
              </a:solidFill>
            </a:endParaRPr>
          </a:p>
        </p:txBody>
      </p:sp>
      <p:sp>
        <p:nvSpPr>
          <p:cNvPr id="10" name="TextBox 9"/>
          <p:cNvSpPr txBox="1">
            <a:spLocks noChangeArrowheads="1"/>
          </p:cNvSpPr>
          <p:nvPr/>
        </p:nvSpPr>
        <p:spPr bwMode="auto">
          <a:xfrm>
            <a:off x="611188" y="4868863"/>
            <a:ext cx="8313737"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sz="2200" b="1">
                <a:solidFill>
                  <a:srgbClr val="7030A0"/>
                </a:solidFill>
              </a:rPr>
              <a:t>חילוניים – חייהם "חול" ללא קדושה – "חיי שעה", מימוש עצמי בלבד</a:t>
            </a:r>
          </a:p>
          <a:p>
            <a:pPr algn="r" rtl="1"/>
            <a:r>
              <a:rPr lang="he-IL" sz="2200" b="1">
                <a:solidFill>
                  <a:srgbClr val="7030A0"/>
                </a:solidFill>
              </a:rPr>
              <a:t>               ישראל כמדינת היהודים, "ככל העמים"</a:t>
            </a:r>
            <a:endParaRPr lang="en-US" sz="2200" b="1">
              <a:solidFill>
                <a:srgbClr val="7030A0"/>
              </a:solidFill>
            </a:endParaRPr>
          </a:p>
        </p:txBody>
      </p:sp>
      <p:sp>
        <p:nvSpPr>
          <p:cNvPr id="11" name="TextBox 10"/>
          <p:cNvSpPr txBox="1">
            <a:spLocks noChangeArrowheads="1"/>
          </p:cNvSpPr>
          <p:nvPr/>
        </p:nvSpPr>
        <p:spPr bwMode="auto">
          <a:xfrm>
            <a:off x="611188" y="5661025"/>
            <a:ext cx="79930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2400" b="1">
                <a:solidFill>
                  <a:srgbClr val="00B050"/>
                </a:solidFill>
              </a:rPr>
              <a:t>ייתכנו אזרחים יהודיים בישראל  שהם חילוניים.   </a:t>
            </a:r>
          </a:p>
          <a:p>
            <a:pPr algn="ctr" rtl="1"/>
            <a:r>
              <a:rPr lang="he-IL" sz="2400" b="1">
                <a:solidFill>
                  <a:srgbClr val="00B050"/>
                </a:solidFill>
              </a:rPr>
              <a:t>אך אין יהדות-ציונית חילונית (תרתי דסתרי) </a:t>
            </a:r>
            <a:endParaRPr lang="en-US" sz="2400" b="1">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3BB0191-DD35-4E15-A5A1-7554232056F7}" type="slidenum">
              <a:rPr lang="en-US"/>
              <a:pPr>
                <a:defRPr/>
              </a:pPr>
              <a:t>12</a:t>
            </a:fld>
            <a:endParaRPr lang="en-US"/>
          </a:p>
        </p:txBody>
      </p:sp>
      <p:sp>
        <p:nvSpPr>
          <p:cNvPr id="10243" name="Rectangle 1"/>
          <p:cNvSpPr>
            <a:spLocks noChangeArrowheads="1"/>
          </p:cNvSpPr>
          <p:nvPr/>
        </p:nvSpPr>
        <p:spPr bwMode="auto">
          <a:xfrm>
            <a:off x="1636713" y="3221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latin typeface="Arial" charset="0"/>
            </a:endParaRPr>
          </a:p>
        </p:txBody>
      </p:sp>
      <p:sp>
        <p:nvSpPr>
          <p:cNvPr id="10244" name="TextBox 3"/>
          <p:cNvSpPr txBox="1">
            <a:spLocks noChangeArrowheads="1"/>
          </p:cNvSpPr>
          <p:nvPr/>
        </p:nvSpPr>
        <p:spPr bwMode="auto">
          <a:xfrm>
            <a:off x="107950" y="44624"/>
            <a:ext cx="892810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3600" b="1" dirty="0" smtClean="0">
                <a:solidFill>
                  <a:srgbClr val="FF0000"/>
                </a:solidFill>
              </a:rPr>
              <a:t>לאנשי </a:t>
            </a:r>
            <a:r>
              <a:rPr lang="he-IL" sz="3600" b="1" dirty="0">
                <a:solidFill>
                  <a:srgbClr val="FF0000"/>
                </a:solidFill>
              </a:rPr>
              <a:t>אמונה נחוצה אידיאולוגיה </a:t>
            </a:r>
            <a:r>
              <a:rPr lang="he-IL" sz="3600" b="1" dirty="0" smtClean="0">
                <a:solidFill>
                  <a:srgbClr val="FF0000"/>
                </a:solidFill>
              </a:rPr>
              <a:t>=             </a:t>
            </a:r>
            <a:r>
              <a:rPr lang="he-IL" sz="3200" b="1" dirty="0" smtClean="0">
                <a:solidFill>
                  <a:srgbClr val="FF0000"/>
                </a:solidFill>
              </a:rPr>
              <a:t>"</a:t>
            </a:r>
            <a:r>
              <a:rPr lang="he-IL" sz="3200" b="1" dirty="0">
                <a:solidFill>
                  <a:srgbClr val="FF0000"/>
                </a:solidFill>
              </a:rPr>
              <a:t>מפה קוגניטיבית 'בראש' " + ותכנית פעולה </a:t>
            </a:r>
            <a:r>
              <a:rPr lang="he-IL" sz="3200" b="1" dirty="0" smtClean="0">
                <a:solidFill>
                  <a:srgbClr val="FF0000"/>
                </a:solidFill>
              </a:rPr>
              <a:t>לממשה.</a:t>
            </a:r>
          </a:p>
        </p:txBody>
      </p:sp>
      <p:sp>
        <p:nvSpPr>
          <p:cNvPr id="5" name="TextBox 4"/>
          <p:cNvSpPr txBox="1">
            <a:spLocks noChangeArrowheads="1"/>
          </p:cNvSpPr>
          <p:nvPr/>
        </p:nvSpPr>
        <p:spPr bwMode="auto">
          <a:xfrm>
            <a:off x="107950" y="1754813"/>
            <a:ext cx="89281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457200" indent="-457200" algn="ctr" rtl="1">
              <a:buFont typeface="Arial" pitchFamily="34" charset="0"/>
              <a:buChar char="•"/>
            </a:pPr>
            <a:r>
              <a:rPr lang="he-IL" sz="2800" dirty="0">
                <a:solidFill>
                  <a:srgbClr val="00B050"/>
                </a:solidFill>
              </a:rPr>
              <a:t> </a:t>
            </a:r>
            <a:r>
              <a:rPr lang="he-IL" sz="2800" b="1" dirty="0">
                <a:solidFill>
                  <a:srgbClr val="00B050"/>
                </a:solidFill>
              </a:rPr>
              <a:t>נחוצים מחנכים (חינוך פורמלי) ומדריכים (חינוך א</a:t>
            </a:r>
            <a:r>
              <a:rPr lang="he-IL" sz="2800" b="1" dirty="0" smtClean="0">
                <a:solidFill>
                  <a:srgbClr val="00B050"/>
                </a:solidFill>
              </a:rPr>
              <a:t>פורמלי</a:t>
            </a:r>
            <a:r>
              <a:rPr lang="he-IL" sz="2800" b="1" dirty="0">
                <a:solidFill>
                  <a:srgbClr val="00B050"/>
                </a:solidFill>
              </a:rPr>
              <a:t>)  </a:t>
            </a:r>
            <a:r>
              <a:rPr lang="he-IL" sz="2800" b="1" dirty="0" smtClean="0">
                <a:solidFill>
                  <a:srgbClr val="00B050"/>
                </a:solidFill>
              </a:rPr>
              <a:t>עם </a:t>
            </a:r>
            <a:r>
              <a:rPr lang="he-IL" sz="2800" b="1" dirty="0">
                <a:solidFill>
                  <a:srgbClr val="00B050"/>
                </a:solidFill>
              </a:rPr>
              <a:t>מוטיבציה יהודית-ציונית, מחויבות רגשית  ולהט. </a:t>
            </a:r>
          </a:p>
        </p:txBody>
      </p:sp>
      <p:sp>
        <p:nvSpPr>
          <p:cNvPr id="6" name="TextBox 5"/>
          <p:cNvSpPr txBox="1">
            <a:spLocks noChangeArrowheads="1"/>
          </p:cNvSpPr>
          <p:nvPr/>
        </p:nvSpPr>
        <p:spPr bwMode="auto">
          <a:xfrm>
            <a:off x="395288" y="4652963"/>
            <a:ext cx="8353425"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3200" b="1" dirty="0">
                <a:solidFill>
                  <a:srgbClr val="FF0000"/>
                </a:solidFill>
              </a:rPr>
              <a:t>מפה קוגניטיבית בראש, </a:t>
            </a:r>
            <a:r>
              <a:rPr lang="he-IL" sz="3200" b="1" dirty="0">
                <a:solidFill>
                  <a:srgbClr val="7030A0"/>
                </a:solidFill>
              </a:rPr>
              <a:t>משמע</a:t>
            </a:r>
            <a:r>
              <a:rPr lang="he-IL" sz="3200" b="1" dirty="0">
                <a:solidFill>
                  <a:srgbClr val="FF0000"/>
                </a:solidFill>
              </a:rPr>
              <a:t> </a:t>
            </a:r>
            <a:r>
              <a:rPr lang="he-IL" sz="3200" b="1" dirty="0">
                <a:solidFill>
                  <a:srgbClr val="7030A0"/>
                </a:solidFill>
              </a:rPr>
              <a:t>חשיבה שיטתית,</a:t>
            </a:r>
          </a:p>
          <a:p>
            <a:pPr algn="ctr" rtl="1"/>
            <a:r>
              <a:rPr lang="he-IL" sz="3200" b="1" dirty="0">
                <a:solidFill>
                  <a:srgbClr val="7030A0"/>
                </a:solidFill>
              </a:rPr>
              <a:t>של </a:t>
            </a:r>
            <a:r>
              <a:rPr lang="he-IL" sz="3400" b="1" dirty="0">
                <a:solidFill>
                  <a:srgbClr val="7030A0"/>
                </a:solidFill>
              </a:rPr>
              <a:t>אמונה, ערכים, עקרונות, ומסגרות</a:t>
            </a:r>
          </a:p>
          <a:p>
            <a:pPr algn="ctr" rtl="1"/>
            <a:r>
              <a:rPr lang="he-IL" sz="3200" b="1" dirty="0">
                <a:solidFill>
                  <a:srgbClr val="7030A0"/>
                </a:solidFill>
              </a:rPr>
              <a:t>כיצד ננחיל אותם בגילאים שונים</a:t>
            </a:r>
          </a:p>
          <a:p>
            <a:pPr algn="ctr" rtl="1"/>
            <a:r>
              <a:rPr lang="he-IL" sz="3200" b="1" dirty="0">
                <a:solidFill>
                  <a:srgbClr val="7030A0"/>
                </a:solidFill>
              </a:rPr>
              <a:t>אפקטיבית וקוגניטיבית</a:t>
            </a:r>
            <a:endParaRPr lang="en-US" sz="3200" b="1" dirty="0">
              <a:solidFill>
                <a:srgbClr val="7030A0"/>
              </a:solidFill>
            </a:endParaRPr>
          </a:p>
        </p:txBody>
      </p:sp>
      <p:sp>
        <p:nvSpPr>
          <p:cNvPr id="7" name="TextBox 6"/>
          <p:cNvSpPr txBox="1">
            <a:spLocks noChangeArrowheads="1"/>
          </p:cNvSpPr>
          <p:nvPr/>
        </p:nvSpPr>
        <p:spPr bwMode="auto">
          <a:xfrm>
            <a:off x="395288" y="2780928"/>
            <a:ext cx="8353425" cy="187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3000" b="1" dirty="0">
                <a:solidFill>
                  <a:srgbClr val="C00000"/>
                </a:solidFill>
              </a:rPr>
              <a:t>"בכל לבבך (קוגניטיבי), בכל נפשך (אפקטיבי– רגשי) </a:t>
            </a:r>
          </a:p>
          <a:p>
            <a:pPr algn="ctr" rtl="1"/>
            <a:r>
              <a:rPr lang="he-IL" sz="3000" b="1" dirty="0">
                <a:solidFill>
                  <a:srgbClr val="C00000"/>
                </a:solidFill>
              </a:rPr>
              <a:t>ובכל מאודך (כוח פיזי)" </a:t>
            </a:r>
            <a:r>
              <a:rPr lang="he-IL" sz="2000" b="1" dirty="0">
                <a:solidFill>
                  <a:srgbClr val="C00000"/>
                </a:solidFill>
              </a:rPr>
              <a:t>דברים ה:ו</a:t>
            </a:r>
          </a:p>
          <a:p>
            <a:pPr algn="ctr" rtl="1"/>
            <a:r>
              <a:rPr lang="he-IL" sz="2800" b="1" dirty="0">
                <a:solidFill>
                  <a:srgbClr val="C00000"/>
                </a:solidFill>
              </a:rPr>
              <a:t>מאפיין של החלוצים אתמול והציונות המשיחית של היום</a:t>
            </a:r>
          </a:p>
          <a:p>
            <a:pPr algn="ctr" rtl="1"/>
            <a:r>
              <a:rPr lang="he-IL" b="1" dirty="0">
                <a:solidFill>
                  <a:srgbClr val="C00000"/>
                </a:solidFill>
              </a:rPr>
              <a:t>*******************************</a:t>
            </a:r>
            <a:r>
              <a:rPr lang="he-IL" sz="2800" b="1" dirty="0">
                <a:solidFill>
                  <a:srgbClr val="C00000"/>
                </a:solidFill>
              </a:rPr>
              <a:t> </a:t>
            </a:r>
            <a:endParaRPr lang="en-US" sz="2800" b="1" dirty="0">
              <a:solidFill>
                <a:srgbClr val="C00000"/>
              </a:solidFill>
            </a:endParaRPr>
          </a:p>
        </p:txBody>
      </p:sp>
      <p:sp>
        <p:nvSpPr>
          <p:cNvPr id="3" name="TextBox 2"/>
          <p:cNvSpPr txBox="1"/>
          <p:nvPr/>
        </p:nvSpPr>
        <p:spPr>
          <a:xfrm>
            <a:off x="395288" y="1196752"/>
            <a:ext cx="8353425" cy="523220"/>
          </a:xfrm>
          <a:prstGeom prst="rect">
            <a:avLst/>
          </a:prstGeom>
          <a:noFill/>
        </p:spPr>
        <p:txBody>
          <a:bodyPr wrap="square" rtlCol="0">
            <a:spAutoFit/>
          </a:bodyPr>
          <a:lstStyle/>
          <a:p>
            <a:pPr marL="457200" indent="-457200" algn="ctr" rtl="1">
              <a:buFont typeface="Arial" pitchFamily="34" charset="0"/>
              <a:buChar char="•"/>
            </a:pPr>
            <a:r>
              <a:rPr lang="he-IL" sz="2800" b="1" dirty="0" smtClean="0"/>
              <a:t>נחוצה תקשורת – מקוונת ומודפסת לקיום דו-שיח</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40F51FB-E818-4A70-B003-AE8ADF06C1C7}" type="slidenum">
              <a:rPr lang="en-US"/>
              <a:pPr>
                <a:defRPr/>
              </a:pPr>
              <a:t>13</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138074253"/>
              </p:ext>
            </p:extLst>
          </p:nvPr>
        </p:nvGraphicFramePr>
        <p:xfrm>
          <a:off x="179388" y="1329010"/>
          <a:ext cx="8713787" cy="731838"/>
        </p:xfrm>
        <a:graphic>
          <a:graphicData uri="http://schemas.openxmlformats.org/drawingml/2006/table">
            <a:tbl>
              <a:tblPr firstRow="1" bandRow="1">
                <a:tableStyleId>{073A0DAA-6AF3-43AB-8588-CEC1D06C72B9}</a:tableStyleId>
              </a:tblPr>
              <a:tblGrid>
                <a:gridCol w="2088428"/>
                <a:gridCol w="2304473"/>
                <a:gridCol w="2088427"/>
                <a:gridCol w="2232459"/>
              </a:tblGrid>
              <a:tr h="731838">
                <a:tc>
                  <a:txBody>
                    <a:bodyPr/>
                    <a:lstStyle/>
                    <a:p>
                      <a:pPr algn="r"/>
                      <a:r>
                        <a:rPr lang="he-IL" sz="2400" dirty="0" smtClean="0"/>
                        <a:t>מסגרות</a:t>
                      </a:r>
                      <a:r>
                        <a:rPr lang="he-IL" sz="1800" dirty="0" smtClean="0"/>
                        <a:t>,</a:t>
                      </a:r>
                      <a:r>
                        <a:rPr lang="he-IL" sz="1800" baseline="0" dirty="0" smtClean="0"/>
                        <a:t> שהם</a:t>
                      </a:r>
                    </a:p>
                    <a:p>
                      <a:pPr algn="r"/>
                      <a:r>
                        <a:rPr lang="he-IL" sz="1800" baseline="0" dirty="0" smtClean="0"/>
                        <a:t>כלים ארגוניים</a:t>
                      </a:r>
                      <a:endParaRPr lang="en-US" sz="1800" dirty="0">
                        <a:solidFill>
                          <a:schemeClr val="lt1"/>
                        </a:solidFill>
                      </a:endParaRPr>
                    </a:p>
                  </a:txBody>
                  <a:tcPr marL="91449" marR="91449" marT="45740" marB="45740"/>
                </a:tc>
                <a:tc>
                  <a:txBody>
                    <a:bodyPr/>
                    <a:lstStyle/>
                    <a:p>
                      <a:pPr algn="r" rtl="1"/>
                      <a:r>
                        <a:rPr lang="he-IL" sz="2400" dirty="0" smtClean="0"/>
                        <a:t>עקרונות</a:t>
                      </a:r>
                      <a:r>
                        <a:rPr lang="he-IL" sz="2400" baseline="0" dirty="0" smtClean="0"/>
                        <a:t> </a:t>
                      </a:r>
                      <a:r>
                        <a:rPr lang="he-IL" sz="1800" dirty="0" smtClean="0"/>
                        <a:t>(נורמות)</a:t>
                      </a:r>
                      <a:r>
                        <a:rPr lang="he-IL" sz="1800" baseline="0" dirty="0" smtClean="0"/>
                        <a:t> </a:t>
                      </a:r>
                      <a:r>
                        <a:rPr lang="he-IL" sz="1800" dirty="0" smtClean="0"/>
                        <a:t>הזקוקים ל...</a:t>
                      </a:r>
                      <a:endParaRPr lang="en-US" sz="1800" dirty="0">
                        <a:solidFill>
                          <a:schemeClr val="lt1"/>
                        </a:solidFill>
                      </a:endParaRPr>
                    </a:p>
                  </a:txBody>
                  <a:tcPr marL="91449" marR="91449" marT="45740" marB="45740"/>
                </a:tc>
                <a:tc>
                  <a:txBody>
                    <a:bodyPr/>
                    <a:lstStyle/>
                    <a:p>
                      <a:pPr algn="r" rtl="1"/>
                      <a:r>
                        <a:rPr lang="he-IL" sz="2400" dirty="0" smtClean="0"/>
                        <a:t>ערכים</a:t>
                      </a:r>
                      <a:r>
                        <a:rPr lang="he-IL" sz="1800" dirty="0" smtClean="0"/>
                        <a:t> אשר</a:t>
                      </a:r>
                    </a:p>
                    <a:p>
                      <a:pPr algn="r" rtl="1"/>
                      <a:r>
                        <a:rPr lang="he-IL" sz="1800" dirty="0" smtClean="0"/>
                        <a:t>מממשים על פי...</a:t>
                      </a:r>
                      <a:endParaRPr lang="en-US" sz="1800" dirty="0">
                        <a:solidFill>
                          <a:srgbClr val="FF0000"/>
                        </a:solidFill>
                      </a:endParaRPr>
                    </a:p>
                  </a:txBody>
                  <a:tcPr marL="91449" marR="91449" marT="45740" marB="45740"/>
                </a:tc>
                <a:tc>
                  <a:txBody>
                    <a:bodyPr/>
                    <a:lstStyle/>
                    <a:p>
                      <a:pPr algn="r" rtl="1"/>
                      <a:r>
                        <a:rPr lang="he-IL" sz="2400" dirty="0" smtClean="0"/>
                        <a:t>אמונה</a:t>
                      </a:r>
                    </a:p>
                    <a:p>
                      <a:pPr algn="r" rtl="1"/>
                      <a:r>
                        <a:rPr lang="he-IL" sz="1800" dirty="0" smtClean="0"/>
                        <a:t>ממנה</a:t>
                      </a:r>
                      <a:r>
                        <a:rPr lang="he-IL" sz="1800" baseline="0" dirty="0" smtClean="0"/>
                        <a:t> נגזרים...</a:t>
                      </a:r>
                      <a:endParaRPr lang="en-US" sz="1800" dirty="0">
                        <a:solidFill>
                          <a:srgbClr val="C00000"/>
                        </a:solidFill>
                      </a:endParaRPr>
                    </a:p>
                  </a:txBody>
                  <a:tcPr marL="91449" marR="91449" marT="45740" marB="45740"/>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947410261"/>
              </p:ext>
            </p:extLst>
          </p:nvPr>
        </p:nvGraphicFramePr>
        <p:xfrm>
          <a:off x="179388" y="2090936"/>
          <a:ext cx="8713787" cy="762000"/>
        </p:xfrm>
        <a:graphic>
          <a:graphicData uri="http://schemas.openxmlformats.org/drawingml/2006/table">
            <a:tbl>
              <a:tblPr firstRow="1" bandRow="1">
                <a:tableStyleId>{21E4AEA4-8DFA-4A89-87EB-49C32662AFE0}</a:tableStyleId>
              </a:tblPr>
              <a:tblGrid>
                <a:gridCol w="2088428"/>
                <a:gridCol w="2304473"/>
                <a:gridCol w="2088428"/>
                <a:gridCol w="2232458"/>
              </a:tblGrid>
              <a:tr h="370840">
                <a:tc>
                  <a:txBody>
                    <a:bodyPr/>
                    <a:lstStyle/>
                    <a:p>
                      <a:pPr algn="r" rtl="1"/>
                      <a:r>
                        <a:rPr lang="he-IL" sz="2200" dirty="0" smtClean="0"/>
                        <a:t>קהילה – מקומית</a:t>
                      </a:r>
                    </a:p>
                    <a:p>
                      <a:pPr algn="r" rtl="1"/>
                      <a:r>
                        <a:rPr lang="he-IL" sz="2200" dirty="0" smtClean="0"/>
                        <a:t>פדרציה - ארצית</a:t>
                      </a:r>
                      <a:endParaRPr lang="en-US" sz="2200" dirty="0"/>
                    </a:p>
                  </a:txBody>
                  <a:tcPr marL="91449" marR="91449"/>
                </a:tc>
                <a:tc>
                  <a:txBody>
                    <a:bodyPr/>
                    <a:lstStyle/>
                    <a:p>
                      <a:pPr algn="r" rtl="1"/>
                      <a:r>
                        <a:rPr lang="he-IL" sz="2200" dirty="0" smtClean="0"/>
                        <a:t>דמוקרטיה (איזה?)</a:t>
                      </a:r>
                    </a:p>
                    <a:p>
                      <a:pPr algn="r" rtl="1"/>
                      <a:r>
                        <a:rPr lang="he-IL" sz="2200" dirty="0" smtClean="0"/>
                        <a:t>שיתוף (כמה?)</a:t>
                      </a:r>
                      <a:endParaRPr lang="en-US" sz="2200" dirty="0"/>
                    </a:p>
                  </a:txBody>
                  <a:tcPr marL="91449" marR="91449"/>
                </a:tc>
                <a:tc>
                  <a:txBody>
                    <a:bodyPr/>
                    <a:lstStyle/>
                    <a:p>
                      <a:pPr algn="r" rtl="1"/>
                      <a:r>
                        <a:rPr lang="he-IL" sz="2200" dirty="0" smtClean="0"/>
                        <a:t>שוויון</a:t>
                      </a:r>
                      <a:r>
                        <a:rPr lang="he-IL" sz="2200" baseline="0" dirty="0" smtClean="0"/>
                        <a:t> ערך האדם</a:t>
                      </a:r>
                    </a:p>
                    <a:p>
                      <a:pPr algn="r" rtl="1"/>
                      <a:r>
                        <a:rPr lang="he-IL" sz="2200" baseline="0" dirty="0" smtClean="0"/>
                        <a:t>צדק חברתי</a:t>
                      </a:r>
                      <a:endParaRPr lang="en-US" sz="2200" dirty="0"/>
                    </a:p>
                  </a:txBody>
                  <a:tcPr marL="91449" marR="91449"/>
                </a:tc>
                <a:tc>
                  <a:txBody>
                    <a:bodyPr/>
                    <a:lstStyle/>
                    <a:p>
                      <a:pPr algn="r" rtl="1"/>
                      <a:r>
                        <a:rPr lang="he-IL" sz="2200" dirty="0" smtClean="0"/>
                        <a:t>מותר האדם</a:t>
                      </a:r>
                    </a:p>
                    <a:p>
                      <a:pPr algn="r" rtl="1"/>
                      <a:r>
                        <a:rPr lang="he-IL" sz="2200" dirty="0" smtClean="0"/>
                        <a:t>האדם נברא בצלם</a:t>
                      </a:r>
                      <a:endParaRPr lang="en-US" sz="2200" dirty="0"/>
                    </a:p>
                  </a:txBody>
                  <a:tcPr marL="91449" marR="91449"/>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546370816"/>
              </p:ext>
            </p:extLst>
          </p:nvPr>
        </p:nvGraphicFramePr>
        <p:xfrm>
          <a:off x="179388" y="2852936"/>
          <a:ext cx="8713787" cy="793750"/>
        </p:xfrm>
        <a:graphic>
          <a:graphicData uri="http://schemas.openxmlformats.org/drawingml/2006/table">
            <a:tbl>
              <a:tblPr firstRow="1" bandRow="1">
                <a:tableStyleId>{21E4AEA4-8DFA-4A89-87EB-49C32662AFE0}</a:tableStyleId>
              </a:tblPr>
              <a:tblGrid>
                <a:gridCol w="2088428"/>
                <a:gridCol w="2304473"/>
                <a:gridCol w="2088428"/>
                <a:gridCol w="2232458"/>
              </a:tblGrid>
              <a:tr h="793750">
                <a:tc>
                  <a:txBody>
                    <a:bodyPr/>
                    <a:lstStyle/>
                    <a:p>
                      <a:pPr algn="r" rtl="1"/>
                      <a:r>
                        <a:rPr lang="he-IL" sz="2000" dirty="0" smtClean="0"/>
                        <a:t>לאינטרסים </a:t>
                      </a:r>
                    </a:p>
                    <a:p>
                      <a:pPr algn="r" rtl="1"/>
                      <a:r>
                        <a:rPr lang="he-IL" sz="2000" dirty="0" smtClean="0"/>
                        <a:t>משותפים</a:t>
                      </a:r>
                      <a:endParaRPr lang="en-US" sz="2000" dirty="0"/>
                    </a:p>
                  </a:txBody>
                  <a:tcPr marL="91449" marR="91449" marT="45793" marB="45793"/>
                </a:tc>
                <a:tc>
                  <a:txBody>
                    <a:bodyPr/>
                    <a:lstStyle/>
                    <a:p>
                      <a:pPr algn="r" rtl="1"/>
                      <a:r>
                        <a:rPr lang="he-IL" sz="2000" dirty="0" smtClean="0"/>
                        <a:t>כבוד לשונה וללמוד עליו - פלורליזם</a:t>
                      </a:r>
                      <a:endParaRPr lang="en-US" sz="2000" dirty="0"/>
                    </a:p>
                  </a:txBody>
                  <a:tcPr marL="91449" marR="91449" marT="45793" marB="45793"/>
                </a:tc>
                <a:tc>
                  <a:txBody>
                    <a:bodyPr/>
                    <a:lstStyle/>
                    <a:p>
                      <a:pPr algn="r" rtl="1"/>
                      <a:r>
                        <a:rPr lang="he-IL" sz="2200" dirty="0" smtClean="0"/>
                        <a:t>= שלום בתוך העם</a:t>
                      </a:r>
                      <a:r>
                        <a:rPr lang="he-IL" sz="2200" baseline="0" dirty="0" smtClean="0"/>
                        <a:t> ו</a:t>
                      </a:r>
                      <a:r>
                        <a:rPr lang="he-IL" sz="2200" dirty="0" smtClean="0"/>
                        <a:t>בין עמים</a:t>
                      </a:r>
                    </a:p>
                  </a:txBody>
                  <a:tcPr marL="91449" marR="91449" marT="45793" marB="45793"/>
                </a:tc>
                <a:tc>
                  <a:txBody>
                    <a:bodyPr/>
                    <a:lstStyle/>
                    <a:p>
                      <a:pPr algn="r" rtl="1"/>
                      <a:r>
                        <a:rPr lang="he-IL" sz="2400" dirty="0" smtClean="0"/>
                        <a:t>שלום</a:t>
                      </a:r>
                    </a:p>
                    <a:p>
                      <a:pPr algn="r" rtl="1"/>
                      <a:r>
                        <a:rPr lang="he-IL" sz="2200" dirty="0" smtClean="0"/>
                        <a:t>"בין אדם וחברו"</a:t>
                      </a:r>
                      <a:endParaRPr lang="en-US" sz="2200" dirty="0"/>
                    </a:p>
                  </a:txBody>
                  <a:tcPr marL="91449" marR="91449" marT="45793" marB="45793"/>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613033090"/>
              </p:ext>
            </p:extLst>
          </p:nvPr>
        </p:nvGraphicFramePr>
        <p:xfrm>
          <a:off x="179388" y="3741452"/>
          <a:ext cx="8713787" cy="1127708"/>
        </p:xfrm>
        <a:graphic>
          <a:graphicData uri="http://schemas.openxmlformats.org/drawingml/2006/table">
            <a:tbl>
              <a:tblPr firstRow="1" bandRow="1">
                <a:tableStyleId>{5C22544A-7EE6-4342-B048-85BDC9FD1C3A}</a:tableStyleId>
              </a:tblPr>
              <a:tblGrid>
                <a:gridCol w="2088428"/>
                <a:gridCol w="2304473"/>
                <a:gridCol w="2142439"/>
                <a:gridCol w="2178447"/>
              </a:tblGrid>
              <a:tr h="1127125">
                <a:tc>
                  <a:txBody>
                    <a:bodyPr/>
                    <a:lstStyle/>
                    <a:p>
                      <a:pPr algn="r" rtl="1"/>
                      <a:r>
                        <a:rPr lang="he-IL" sz="2200" dirty="0" smtClean="0"/>
                        <a:t>מקומי - קהילה</a:t>
                      </a:r>
                    </a:p>
                    <a:p>
                      <a:pPr algn="r" rtl="1"/>
                      <a:r>
                        <a:rPr lang="he-IL" sz="2200" dirty="0" smtClean="0"/>
                        <a:t>ארצי,  אזורי</a:t>
                      </a:r>
                    </a:p>
                    <a:p>
                      <a:pPr algn="r" rtl="1"/>
                      <a:r>
                        <a:rPr lang="he-IL" sz="2200" dirty="0" smtClean="0"/>
                        <a:t>בינלאומי</a:t>
                      </a:r>
                      <a:endParaRPr lang="en-US" sz="2200" dirty="0"/>
                    </a:p>
                  </a:txBody>
                  <a:tcPr marL="91449" marR="91449" marT="45694" marB="45694">
                    <a:solidFill>
                      <a:srgbClr val="00B050"/>
                    </a:solidFill>
                  </a:tcPr>
                </a:tc>
                <a:tc>
                  <a:txBody>
                    <a:bodyPr/>
                    <a:lstStyle/>
                    <a:p>
                      <a:pPr algn="r" rtl="1"/>
                      <a:r>
                        <a:rPr lang="he-IL" sz="2400" dirty="0" smtClean="0"/>
                        <a:t>קיימות</a:t>
                      </a:r>
                    </a:p>
                    <a:p>
                      <a:pPr algn="r" rtl="1"/>
                      <a:r>
                        <a:rPr lang="he-IL" sz="2000" dirty="0" smtClean="0"/>
                        <a:t>הפחתת צריכה, </a:t>
                      </a:r>
                    </a:p>
                    <a:p>
                      <a:pPr algn="r" rtl="1"/>
                      <a:r>
                        <a:rPr lang="he-IL" sz="2000" dirty="0" smtClean="0"/>
                        <a:t>שימוש</a:t>
                      </a:r>
                      <a:r>
                        <a:rPr lang="he-IL" sz="2000" baseline="0" dirty="0" smtClean="0"/>
                        <a:t> חוזר, </a:t>
                      </a:r>
                      <a:r>
                        <a:rPr lang="he-IL" sz="2000" baseline="0" dirty="0" err="1" smtClean="0"/>
                        <a:t>מיחזור</a:t>
                      </a:r>
                      <a:endParaRPr lang="en-US" sz="2000" dirty="0"/>
                    </a:p>
                  </a:txBody>
                  <a:tcPr marL="91449" marR="91449" marT="45694" marB="45694">
                    <a:solidFill>
                      <a:srgbClr val="00B050"/>
                    </a:solidFill>
                  </a:tcPr>
                </a:tc>
                <a:tc>
                  <a:txBody>
                    <a:bodyPr/>
                    <a:lstStyle/>
                    <a:p>
                      <a:pPr algn="r" rtl="1"/>
                      <a:r>
                        <a:rPr lang="he-IL" sz="2400" dirty="0" smtClean="0"/>
                        <a:t>צדק סביבתי</a:t>
                      </a:r>
                    </a:p>
                    <a:p>
                      <a:pPr algn="r" rtl="1"/>
                      <a:r>
                        <a:rPr lang="he-IL" sz="2000" dirty="0" smtClean="0"/>
                        <a:t>"לחשוב על העולם</a:t>
                      </a:r>
                    </a:p>
                    <a:p>
                      <a:pPr algn="r" rtl="1"/>
                      <a:r>
                        <a:rPr lang="he-IL" sz="2000" dirty="0" smtClean="0"/>
                        <a:t>-לפעול במקום</a:t>
                      </a:r>
                      <a:endParaRPr lang="en-US" sz="2000" dirty="0"/>
                    </a:p>
                  </a:txBody>
                  <a:tcPr marL="91449" marR="91449" marT="45694" marB="45694">
                    <a:solidFill>
                      <a:srgbClr val="00B050"/>
                    </a:solidFill>
                  </a:tcPr>
                </a:tc>
                <a:tc>
                  <a:txBody>
                    <a:bodyPr/>
                    <a:lstStyle/>
                    <a:p>
                      <a:pPr algn="r" rtl="1"/>
                      <a:r>
                        <a:rPr lang="he-IL" sz="2400" dirty="0" smtClean="0"/>
                        <a:t>הבריאה</a:t>
                      </a:r>
                    </a:p>
                    <a:p>
                      <a:pPr algn="r" rtl="1"/>
                      <a:r>
                        <a:rPr lang="he-IL" sz="2200" dirty="0" smtClean="0"/>
                        <a:t>ייחודי – "קדושה"</a:t>
                      </a:r>
                    </a:p>
                    <a:p>
                      <a:pPr algn="r" rtl="1"/>
                      <a:r>
                        <a:rPr lang="he-IL" sz="2200" dirty="0" smtClean="0"/>
                        <a:t>"בין אדם למקום"</a:t>
                      </a:r>
                      <a:endParaRPr lang="en-US" sz="2200" dirty="0"/>
                    </a:p>
                  </a:txBody>
                  <a:tcPr marL="91449" marR="91449" marT="45694" marB="45694">
                    <a:solidFill>
                      <a:srgbClr val="00B050"/>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146607273"/>
              </p:ext>
            </p:extLst>
          </p:nvPr>
        </p:nvGraphicFramePr>
        <p:xfrm>
          <a:off x="179388" y="4970882"/>
          <a:ext cx="8713787" cy="1584942"/>
        </p:xfrm>
        <a:graphic>
          <a:graphicData uri="http://schemas.openxmlformats.org/drawingml/2006/table">
            <a:tbl>
              <a:tblPr firstRow="1" bandRow="1">
                <a:tableStyleId>{10A1B5D5-9B99-4C35-A422-299274C87663}</a:tableStyleId>
              </a:tblPr>
              <a:tblGrid>
                <a:gridCol w="2088428"/>
                <a:gridCol w="2268465"/>
                <a:gridCol w="2178447"/>
                <a:gridCol w="2178447"/>
              </a:tblGrid>
              <a:tr h="1554162">
                <a:tc>
                  <a:txBody>
                    <a:bodyPr/>
                    <a:lstStyle/>
                    <a:p>
                      <a:pPr algn="r" rtl="1"/>
                      <a:r>
                        <a:rPr lang="he-IL" sz="1600" dirty="0" smtClean="0"/>
                        <a:t>סוגים של </a:t>
                      </a:r>
                    </a:p>
                    <a:p>
                      <a:pPr algn="ctr" rtl="1"/>
                      <a:r>
                        <a:rPr lang="he-IL" sz="2400" dirty="0" smtClean="0"/>
                        <a:t>יחד ייעודי</a:t>
                      </a:r>
                    </a:p>
                    <a:p>
                      <a:pPr algn="ctr" rtl="1"/>
                      <a:r>
                        <a:rPr lang="he-IL" sz="1800" dirty="0" smtClean="0"/>
                        <a:t>קהילה = מסגרת</a:t>
                      </a:r>
                    </a:p>
                    <a:p>
                      <a:pPr algn="ctr" rtl="1"/>
                      <a:r>
                        <a:rPr lang="he-IL" sz="1800" dirty="0" smtClean="0"/>
                        <a:t>תנועה, מפלגה</a:t>
                      </a:r>
                    </a:p>
                    <a:p>
                      <a:pPr algn="ctr" rtl="1"/>
                      <a:r>
                        <a:rPr lang="he-IL" sz="1800" dirty="0" smtClean="0"/>
                        <a:t>מוסדות חינוך</a:t>
                      </a:r>
                      <a:endParaRPr lang="en-US" sz="1800" dirty="0"/>
                    </a:p>
                  </a:txBody>
                  <a:tcPr marL="91449" marR="91449" marT="45711" marB="4571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rtl="1"/>
                      <a:r>
                        <a:rPr lang="he-IL" sz="2400" dirty="0" smtClean="0"/>
                        <a:t>חינוך הומניסטי </a:t>
                      </a:r>
                      <a:r>
                        <a:rPr lang="he-IL" sz="2000" dirty="0" smtClean="0"/>
                        <a:t>מחויבות תוך כדי</a:t>
                      </a:r>
                    </a:p>
                    <a:p>
                      <a:pPr algn="r" rtl="1"/>
                      <a:r>
                        <a:rPr lang="he-IL" sz="2000" dirty="0" smtClean="0"/>
                        <a:t>בחינה</a:t>
                      </a:r>
                      <a:r>
                        <a:rPr lang="he-IL" sz="2000" baseline="0" dirty="0" smtClean="0"/>
                        <a:t> מתמדת</a:t>
                      </a:r>
                    </a:p>
                    <a:p>
                      <a:pPr algn="r" rtl="1"/>
                      <a:r>
                        <a:rPr lang="he-IL" sz="2000" baseline="0" smtClean="0"/>
                        <a:t>והבהרת ערכים</a:t>
                      </a:r>
                      <a:endParaRPr lang="en-US" sz="2000" dirty="0"/>
                    </a:p>
                  </a:txBody>
                  <a:tcPr marL="91449" marR="91449" marT="45711" marB="4571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rtl="1"/>
                      <a:r>
                        <a:rPr lang="he-IL" sz="2400" dirty="0" smtClean="0"/>
                        <a:t>שליחות</a:t>
                      </a:r>
                    </a:p>
                    <a:p>
                      <a:pPr algn="r" rtl="1"/>
                      <a:r>
                        <a:rPr lang="he-IL" sz="2000" dirty="0" smtClean="0"/>
                        <a:t>"לך </a:t>
                      </a:r>
                      <a:r>
                        <a:rPr lang="he-IL" sz="2000" dirty="0" err="1" smtClean="0"/>
                        <a:t>לך</a:t>
                      </a:r>
                      <a:r>
                        <a:rPr lang="he-IL" sz="2000" dirty="0" smtClean="0"/>
                        <a:t>"</a:t>
                      </a:r>
                    </a:p>
                    <a:p>
                      <a:pPr algn="r" rtl="1"/>
                      <a:r>
                        <a:rPr lang="he-IL" sz="2000" dirty="0" smtClean="0"/>
                        <a:t>"קול קרא והלכתי"</a:t>
                      </a:r>
                      <a:endParaRPr lang="en-US" sz="2000" dirty="0"/>
                    </a:p>
                  </a:txBody>
                  <a:tcPr marL="91449" marR="91449" marT="45711" marB="4571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rtl="1"/>
                      <a:r>
                        <a:rPr lang="he-IL" sz="2400" dirty="0" smtClean="0"/>
                        <a:t>תכלית לחיים </a:t>
                      </a:r>
                    </a:p>
                    <a:p>
                      <a:pPr algn="r" rtl="1"/>
                      <a:r>
                        <a:rPr lang="he-IL" sz="1800" dirty="0" smtClean="0"/>
                        <a:t>משמע </a:t>
                      </a:r>
                      <a:r>
                        <a:rPr lang="he-IL" sz="2400" dirty="0" smtClean="0"/>
                        <a:t>טעם לחיים</a:t>
                      </a:r>
                      <a:r>
                        <a:rPr lang="he-IL" sz="1600" dirty="0" smtClean="0"/>
                        <a:t> </a:t>
                      </a:r>
                    </a:p>
                    <a:p>
                      <a:pPr algn="ctr" rtl="1"/>
                      <a:r>
                        <a:rPr lang="he-IL" sz="1800" dirty="0" smtClean="0"/>
                        <a:t>על כן</a:t>
                      </a:r>
                      <a:r>
                        <a:rPr lang="he-IL" sz="2400" dirty="0" smtClean="0"/>
                        <a:t>, </a:t>
                      </a:r>
                      <a:r>
                        <a:rPr lang="he-IL" sz="2600" dirty="0" smtClean="0"/>
                        <a:t>תיקון</a:t>
                      </a:r>
                      <a:r>
                        <a:rPr lang="he-IL" sz="2400" dirty="0" smtClean="0"/>
                        <a:t> </a:t>
                      </a:r>
                    </a:p>
                    <a:p>
                      <a:pPr algn="r" rtl="1"/>
                      <a:r>
                        <a:rPr lang="he-IL" sz="2400" dirty="0" smtClean="0"/>
                        <a:t>האדם-עם-עולם</a:t>
                      </a:r>
                      <a:endParaRPr lang="en-US" sz="2400" dirty="0"/>
                    </a:p>
                  </a:txBody>
                  <a:tcPr marL="91449" marR="91449" marT="45711" marB="4571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9" name="TextBox 8"/>
          <p:cNvSpPr txBox="1">
            <a:spLocks noChangeArrowheads="1"/>
          </p:cNvSpPr>
          <p:nvPr/>
        </p:nvSpPr>
        <p:spPr bwMode="auto">
          <a:xfrm>
            <a:off x="0" y="44624"/>
            <a:ext cx="9144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3200" b="1" dirty="0" smtClean="0">
                <a:solidFill>
                  <a:srgbClr val="FF0000"/>
                </a:solidFill>
              </a:rPr>
              <a:t>דוגמה אפשרית:  סיכום ערכי יהודי-ציוני חופשי</a:t>
            </a:r>
            <a:endParaRPr lang="he-IL" sz="2800" b="1" dirty="0">
              <a:solidFill>
                <a:srgbClr val="7030A0"/>
              </a:solidFill>
            </a:endParaRPr>
          </a:p>
          <a:p>
            <a:pPr algn="ctr" rtl="1"/>
            <a:r>
              <a:rPr lang="he-IL" sz="2800" b="1" dirty="0">
                <a:solidFill>
                  <a:srgbClr val="7030A0"/>
                </a:solidFill>
              </a:rPr>
              <a:t> </a:t>
            </a:r>
            <a:r>
              <a:rPr lang="he-IL" sz="3200" b="1" dirty="0" smtClean="0">
                <a:solidFill>
                  <a:srgbClr val="7030A0"/>
                </a:solidFill>
              </a:rPr>
              <a:t>כיצד נתמודד עם "גורלנו התרבותי"?</a:t>
            </a:r>
            <a:endParaRPr lang="en-US" sz="32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7DCCFE1-B5DD-4761-9390-E33D54D2FAF2}" type="slidenum">
              <a:rPr lang="en-US"/>
              <a:pPr>
                <a:defRPr/>
              </a:pPr>
              <a:t>14</a:t>
            </a:fld>
            <a:endParaRPr lang="en-US"/>
          </a:p>
        </p:txBody>
      </p:sp>
      <p:sp>
        <p:nvSpPr>
          <p:cNvPr id="3" name="כותרת 1"/>
          <p:cNvSpPr txBox="1">
            <a:spLocks/>
          </p:cNvSpPr>
          <p:nvPr/>
        </p:nvSpPr>
        <p:spPr>
          <a:xfrm>
            <a:off x="467544" y="44624"/>
            <a:ext cx="8229600" cy="576064"/>
          </a:xfrm>
          <a:prstGeom prst="rect">
            <a:avLst/>
          </a:prstGeom>
        </p:spPr>
        <p:txBody>
          <a:bodyPr>
            <a:no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1"/>
            <a:r>
              <a:rPr lang="he-IL" sz="3400" b="1" dirty="0" smtClean="0">
                <a:solidFill>
                  <a:srgbClr val="C00000"/>
                </a:solidFill>
                <a:cs typeface="+mn-cs"/>
              </a:rPr>
              <a:t>אתגרים הפוליטיים של הציונית תרבותית </a:t>
            </a:r>
            <a:endParaRPr lang="en-US" sz="3400" b="1" dirty="0">
              <a:solidFill>
                <a:srgbClr val="C00000"/>
              </a:solidFill>
              <a:cs typeface="+mn-cs"/>
            </a:endParaRPr>
          </a:p>
        </p:txBody>
      </p:sp>
      <p:sp>
        <p:nvSpPr>
          <p:cNvPr id="4" name="מציין מיקום תוכן 2"/>
          <p:cNvSpPr txBox="1">
            <a:spLocks/>
          </p:cNvSpPr>
          <p:nvPr/>
        </p:nvSpPr>
        <p:spPr>
          <a:xfrm>
            <a:off x="179512" y="548680"/>
            <a:ext cx="8928992" cy="2088232"/>
          </a:xfrm>
          <a:prstGeom prst="rect">
            <a:avLst/>
          </a:prstGeom>
        </p:spPr>
        <p:txBody>
          <a:bodyPr>
            <a:normAutofit fontScale="5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lnSpc>
                <a:spcPct val="120000"/>
              </a:lnSpc>
              <a:spcBef>
                <a:spcPts val="0"/>
              </a:spcBef>
              <a:buFont typeface="Arial" charset="0"/>
              <a:buNone/>
            </a:pPr>
            <a:r>
              <a:rPr lang="he-IL" sz="5500" b="1" u="sng" dirty="0" smtClean="0">
                <a:solidFill>
                  <a:srgbClr val="002060"/>
                </a:solidFill>
              </a:rPr>
              <a:t>תחום הסמלים והפולחן: יהדות קהילתית חופשית פעילה</a:t>
            </a:r>
          </a:p>
          <a:p>
            <a:pPr algn="r" rtl="1">
              <a:lnSpc>
                <a:spcPct val="120000"/>
              </a:lnSpc>
              <a:spcBef>
                <a:spcPts val="0"/>
              </a:spcBef>
              <a:buFont typeface="Wingdings" pitchFamily="2" charset="2"/>
              <a:buChar char="§"/>
            </a:pPr>
            <a:r>
              <a:rPr lang="he-IL" sz="4500" dirty="0" smtClean="0">
                <a:solidFill>
                  <a:srgbClr val="002060"/>
                </a:solidFill>
              </a:rPr>
              <a:t>תרבות עצמית – סמכות הפרט </a:t>
            </a:r>
            <a:r>
              <a:rPr lang="he-IL" sz="4500" b="1" dirty="0" smtClean="0">
                <a:solidFill>
                  <a:srgbClr val="002060"/>
                </a:solidFill>
              </a:rPr>
              <a:t>והקהילה </a:t>
            </a:r>
            <a:r>
              <a:rPr lang="he-IL" sz="4500" dirty="0" smtClean="0">
                <a:solidFill>
                  <a:srgbClr val="002060"/>
                </a:solidFill>
              </a:rPr>
              <a:t> בהפעלת יהדות חופשית</a:t>
            </a:r>
          </a:p>
          <a:p>
            <a:pPr algn="r" rtl="1">
              <a:lnSpc>
                <a:spcPct val="120000"/>
              </a:lnSpc>
              <a:spcBef>
                <a:spcPts val="0"/>
              </a:spcBef>
              <a:buFont typeface="Wingdings" pitchFamily="2" charset="2"/>
              <a:buChar char="§"/>
            </a:pPr>
            <a:r>
              <a:rPr lang="he-IL" sz="4500" dirty="0" smtClean="0">
                <a:solidFill>
                  <a:srgbClr val="002060"/>
                </a:solidFill>
              </a:rPr>
              <a:t>קיום אירועי מעבר על פי ראיית היהדות החופשית ופלורליסטית</a:t>
            </a:r>
          </a:p>
          <a:p>
            <a:pPr algn="r" rtl="1">
              <a:lnSpc>
                <a:spcPct val="120000"/>
              </a:lnSpc>
              <a:spcBef>
                <a:spcPts val="0"/>
              </a:spcBef>
              <a:buFont typeface="Wingdings" pitchFamily="2" charset="2"/>
              <a:buChar char="§"/>
            </a:pPr>
            <a:r>
              <a:rPr lang="he-IL" sz="4500" dirty="0" smtClean="0">
                <a:solidFill>
                  <a:srgbClr val="002060"/>
                </a:solidFill>
              </a:rPr>
              <a:t>   (עקיפת סמכות רבנית וניתוק ממנה בדרכים חוקיות – </a:t>
            </a:r>
            <a:r>
              <a:rPr lang="he-IL" sz="4500" b="1" dirty="0" smtClean="0">
                <a:solidFill>
                  <a:srgbClr val="002060"/>
                </a:solidFill>
              </a:rPr>
              <a:t>בפומבי</a:t>
            </a:r>
            <a:r>
              <a:rPr lang="he-IL" sz="4500" dirty="0" smtClean="0">
                <a:solidFill>
                  <a:srgbClr val="002060"/>
                </a:solidFill>
              </a:rPr>
              <a:t> –  </a:t>
            </a:r>
          </a:p>
          <a:p>
            <a:pPr marL="0" indent="0" algn="r" rtl="1">
              <a:lnSpc>
                <a:spcPct val="120000"/>
              </a:lnSpc>
              <a:spcBef>
                <a:spcPts val="0"/>
              </a:spcBef>
              <a:buNone/>
            </a:pPr>
            <a:r>
              <a:rPr lang="he-IL" sz="4500" dirty="0" smtClean="0">
                <a:solidFill>
                  <a:srgbClr val="002060"/>
                </a:solidFill>
              </a:rPr>
              <a:t>       בר/בת מצווה, חופה, קבורה, </a:t>
            </a:r>
            <a:r>
              <a:rPr lang="he-IL" sz="4500" b="1" dirty="0" smtClean="0">
                <a:solidFill>
                  <a:srgbClr val="002060"/>
                </a:solidFill>
              </a:rPr>
              <a:t>גיור</a:t>
            </a:r>
          </a:p>
          <a:p>
            <a:pPr marL="0" indent="0" algn="r" rtl="1">
              <a:lnSpc>
                <a:spcPct val="120000"/>
              </a:lnSpc>
              <a:spcBef>
                <a:spcPts val="0"/>
              </a:spcBef>
              <a:buNone/>
            </a:pPr>
            <a:endParaRPr lang="he-IL" sz="4500" dirty="0" smtClean="0">
              <a:solidFill>
                <a:srgbClr val="002060"/>
              </a:solidFill>
            </a:endParaRPr>
          </a:p>
        </p:txBody>
      </p:sp>
      <p:sp>
        <p:nvSpPr>
          <p:cNvPr id="5" name="TextBox 4"/>
          <p:cNvSpPr txBox="1"/>
          <p:nvPr/>
        </p:nvSpPr>
        <p:spPr>
          <a:xfrm flipH="1">
            <a:off x="0" y="2599164"/>
            <a:ext cx="9144000" cy="1261884"/>
          </a:xfrm>
          <a:prstGeom prst="rect">
            <a:avLst/>
          </a:prstGeom>
          <a:noFill/>
        </p:spPr>
        <p:txBody>
          <a:bodyPr wrap="square" rtlCol="0">
            <a:spAutoFit/>
          </a:bodyPr>
          <a:lstStyle/>
          <a:p>
            <a:pPr algn="ctr" rtl="1"/>
            <a:r>
              <a:rPr lang="he-IL" sz="2800" b="1" u="sng" dirty="0" smtClean="0">
                <a:solidFill>
                  <a:srgbClr val="FF0000"/>
                </a:solidFill>
              </a:rPr>
              <a:t>צדק חברתי וסביבתי:  ערבות הדדית מקומית, ארצית</a:t>
            </a:r>
          </a:p>
          <a:p>
            <a:pPr marL="457200" indent="-457200" algn="ctr" rtl="1">
              <a:buFont typeface="Arial" pitchFamily="34" charset="0"/>
              <a:buChar char="•"/>
            </a:pPr>
            <a:r>
              <a:rPr lang="he-IL" sz="2400" b="1" dirty="0" smtClean="0">
                <a:solidFill>
                  <a:srgbClr val="FF0000"/>
                </a:solidFill>
              </a:rPr>
              <a:t>תשתית ערכית:  שוויון ערך האדם. אחריות לסביבה.</a:t>
            </a:r>
          </a:p>
          <a:p>
            <a:pPr marL="457200" indent="-457200" algn="ctr" rtl="1">
              <a:buFont typeface="Arial" pitchFamily="34" charset="0"/>
              <a:buChar char="•"/>
            </a:pPr>
            <a:r>
              <a:rPr lang="he-IL" sz="2400" b="1" dirty="0" smtClean="0">
                <a:solidFill>
                  <a:srgbClr val="FF0000"/>
                </a:solidFill>
              </a:rPr>
              <a:t>קידום לכידות יהודית-ציונית במדינת רווחה, יהודית ודמוקרטית   </a:t>
            </a:r>
          </a:p>
        </p:txBody>
      </p:sp>
      <p:sp>
        <p:nvSpPr>
          <p:cNvPr id="6" name="TextBox 5"/>
          <p:cNvSpPr txBox="1"/>
          <p:nvPr/>
        </p:nvSpPr>
        <p:spPr>
          <a:xfrm>
            <a:off x="0" y="4869160"/>
            <a:ext cx="9144000" cy="2062103"/>
          </a:xfrm>
          <a:prstGeom prst="rect">
            <a:avLst/>
          </a:prstGeom>
          <a:noFill/>
        </p:spPr>
        <p:txBody>
          <a:bodyPr wrap="square" rtlCol="0">
            <a:spAutoFit/>
          </a:bodyPr>
          <a:lstStyle/>
          <a:p>
            <a:pPr algn="ctr" rtl="1"/>
            <a:r>
              <a:rPr lang="he-IL" sz="2800" b="1" dirty="0" smtClean="0"/>
              <a:t>     </a:t>
            </a:r>
            <a:r>
              <a:rPr lang="he-IL" sz="2800" b="1" u="sng" dirty="0" smtClean="0"/>
              <a:t>המסגרות הפוליטיות שבתוכן יש לפעול</a:t>
            </a:r>
          </a:p>
          <a:p>
            <a:pPr marL="342900" indent="-342900" algn="ctr" rtl="1">
              <a:buFont typeface="Arial" pitchFamily="34" charset="0"/>
              <a:buChar char="•"/>
            </a:pPr>
            <a:r>
              <a:rPr lang="he-IL" sz="2400" b="1" dirty="0" smtClean="0"/>
              <a:t>מקומי ואזורי (עירייה, מועצות מקומיות  ואזוריות) </a:t>
            </a:r>
          </a:p>
          <a:p>
            <a:pPr algn="ctr" rtl="1"/>
            <a:r>
              <a:rPr lang="he-IL" sz="2800" b="1" u="sng" dirty="0" smtClean="0"/>
              <a:t>ארצי</a:t>
            </a:r>
            <a:r>
              <a:rPr lang="he-IL" sz="2400" b="1" dirty="0" smtClean="0"/>
              <a:t> (פריימריז, שדולות חוצות מפלגות</a:t>
            </a:r>
            <a:r>
              <a:rPr lang="en-US" sz="2400" b="1" dirty="0" smtClean="0"/>
              <a:t> </a:t>
            </a:r>
            <a:r>
              <a:rPr lang="he-IL" sz="2400" b="1" dirty="0" smtClean="0"/>
              <a:t>-</a:t>
            </a:r>
            <a:r>
              <a:rPr lang="en-US" sz="2400" b="1" dirty="0" smtClean="0"/>
              <a:t> </a:t>
            </a:r>
            <a:r>
              <a:rPr lang="he-IL" sz="2400" b="1" dirty="0" smtClean="0"/>
              <a:t>לפלורליזם, להתחדשות יהודית</a:t>
            </a:r>
          </a:p>
          <a:p>
            <a:pPr marL="342900" indent="-342900" algn="ctr" rtl="1">
              <a:buFont typeface="Arial" pitchFamily="34" charset="0"/>
              <a:buChar char="•"/>
            </a:pPr>
            <a:r>
              <a:rPr lang="he-IL" sz="2400" b="1" dirty="0" smtClean="0"/>
              <a:t>ביטול משרד הדתות והרבנות הראשית </a:t>
            </a:r>
          </a:p>
          <a:p>
            <a:pPr marL="342900" indent="-342900" algn="ctr" rtl="1">
              <a:buFont typeface="Arial" pitchFamily="34" charset="0"/>
              <a:buChar char="•"/>
            </a:pPr>
            <a:r>
              <a:rPr lang="he-IL" sz="2400" b="1" dirty="0" smtClean="0"/>
              <a:t>העברת סמכות ותקציב למוסדות המקומיים.</a:t>
            </a:r>
            <a:endParaRPr lang="en-US" sz="2400" b="1" dirty="0"/>
          </a:p>
        </p:txBody>
      </p:sp>
      <p:sp>
        <p:nvSpPr>
          <p:cNvPr id="7" name="TextBox 6"/>
          <p:cNvSpPr txBox="1"/>
          <p:nvPr/>
        </p:nvSpPr>
        <p:spPr>
          <a:xfrm>
            <a:off x="0" y="3933056"/>
            <a:ext cx="9108504" cy="892552"/>
          </a:xfrm>
          <a:prstGeom prst="rect">
            <a:avLst/>
          </a:prstGeom>
          <a:noFill/>
        </p:spPr>
        <p:txBody>
          <a:bodyPr wrap="square" rtlCol="0">
            <a:spAutoFit/>
          </a:bodyPr>
          <a:lstStyle/>
          <a:p>
            <a:pPr algn="ctr" rtl="1"/>
            <a:r>
              <a:rPr lang="he-IL" sz="2800" b="1" u="sng" dirty="0" smtClean="0">
                <a:solidFill>
                  <a:srgbClr val="C00000"/>
                </a:solidFill>
              </a:rPr>
              <a:t>מערכת החינוך – לימוד והוויה בבית ספר הממלכתי כקהילה  </a:t>
            </a:r>
          </a:p>
          <a:p>
            <a:pPr marL="342900" indent="-342900" algn="r" rtl="1">
              <a:buFont typeface="Arial" pitchFamily="34" charset="0"/>
              <a:buChar char="•"/>
            </a:pPr>
            <a:r>
              <a:rPr lang="he-IL" sz="2400" b="1" dirty="0" smtClean="0">
                <a:solidFill>
                  <a:srgbClr val="C00000"/>
                </a:solidFill>
              </a:rPr>
              <a:t>המלצות וועדת שנהר </a:t>
            </a:r>
            <a:r>
              <a:rPr lang="he-IL" sz="2200" b="1" dirty="0" smtClean="0">
                <a:solidFill>
                  <a:srgbClr val="C00000"/>
                </a:solidFill>
              </a:rPr>
              <a:t>(1994), </a:t>
            </a:r>
            <a:r>
              <a:rPr lang="he-IL" sz="2400" b="1" dirty="0" smtClean="0">
                <a:solidFill>
                  <a:srgbClr val="C00000"/>
                </a:solidFill>
              </a:rPr>
              <a:t>שילוב לימודי מורשת בכל ההומניסטיקה</a:t>
            </a:r>
            <a:endParaRPr lang="en-US" sz="24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txBox="1">
            <a:spLocks/>
          </p:cNvSpPr>
          <p:nvPr/>
        </p:nvSpPr>
        <p:spPr>
          <a:xfrm>
            <a:off x="179512" y="274638"/>
            <a:ext cx="8856984" cy="850106"/>
          </a:xfrm>
          <a:prstGeom prst="rect">
            <a:avLst/>
          </a:prstGeom>
        </p:spPr>
        <p:txBody>
          <a:bodyPr>
            <a:normAutofit fontScale="85000" lnSpcReduction="20000"/>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1"/>
            <a:r>
              <a:rPr lang="he-IL" sz="3600" b="1" dirty="0" smtClean="0">
                <a:solidFill>
                  <a:srgbClr val="7030A0"/>
                </a:solidFill>
                <a:cs typeface="+mn-cs"/>
              </a:rPr>
              <a:t>נסכם: "</a:t>
            </a:r>
            <a:r>
              <a:rPr lang="he-IL" sz="3600" b="1" smtClean="0">
                <a:solidFill>
                  <a:srgbClr val="7030A0"/>
                </a:solidFill>
                <a:cs typeface="+mn-cs"/>
              </a:rPr>
              <a:t>השדות הדינמיים" </a:t>
            </a:r>
            <a:r>
              <a:rPr lang="he-IL" sz="3600" b="1" dirty="0" smtClean="0">
                <a:solidFill>
                  <a:srgbClr val="7030A0"/>
                </a:solidFill>
                <a:cs typeface="+mn-cs"/>
              </a:rPr>
              <a:t>במדינת ישראל </a:t>
            </a:r>
          </a:p>
          <a:p>
            <a:r>
              <a:rPr lang="he-IL" sz="3600" b="1" dirty="0">
                <a:solidFill>
                  <a:srgbClr val="002060"/>
                </a:solidFill>
                <a:cs typeface="+mn-cs"/>
              </a:rPr>
              <a:t>האתגר הציוני-תרבותי – מדינה יהודית ודמוקרטית</a:t>
            </a:r>
            <a:endParaRPr lang="en-US" sz="3600" b="1" dirty="0">
              <a:solidFill>
                <a:srgbClr val="002060"/>
              </a:solidFill>
              <a:cs typeface="+mn-cs"/>
            </a:endParaRPr>
          </a:p>
          <a:p>
            <a:endParaRPr lang="en-US" sz="3600" dirty="0">
              <a:solidFill>
                <a:srgbClr val="002060"/>
              </a:solidFill>
              <a:cs typeface="+mn-cs"/>
            </a:endParaRPr>
          </a:p>
        </p:txBody>
      </p:sp>
      <p:sp>
        <p:nvSpPr>
          <p:cNvPr id="3" name="מציין מיקום תוכן 2"/>
          <p:cNvSpPr txBox="1">
            <a:spLocks/>
          </p:cNvSpPr>
          <p:nvPr/>
        </p:nvSpPr>
        <p:spPr>
          <a:xfrm>
            <a:off x="0" y="3861048"/>
            <a:ext cx="9144000" cy="1656184"/>
          </a:xfrm>
          <a:prstGeom prst="rect">
            <a:avLst/>
          </a:prstGeom>
        </p:spPr>
        <p:txBody>
          <a:bodyPr>
            <a:no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buFont typeface="Arial" charset="0"/>
              <a:buNone/>
            </a:pPr>
            <a:r>
              <a:rPr lang="he-IL" sz="2000" b="1" dirty="0" smtClean="0">
                <a:solidFill>
                  <a:srgbClr val="FF0000"/>
                </a:solidFill>
              </a:rPr>
              <a:t> </a:t>
            </a:r>
            <a:r>
              <a:rPr lang="he-IL" sz="2600" b="1" dirty="0" smtClean="0">
                <a:solidFill>
                  <a:srgbClr val="FF0000"/>
                </a:solidFill>
              </a:rPr>
              <a:t>חזונות שונים של ציונות תרבותית דמוקרטית ושילובים ביניהם:</a:t>
            </a:r>
          </a:p>
          <a:p>
            <a:pPr marL="0" indent="0" algn="ctr" rtl="1">
              <a:buNone/>
            </a:pPr>
            <a:r>
              <a:rPr lang="he-IL" sz="2400" b="1" dirty="0" smtClean="0">
                <a:solidFill>
                  <a:srgbClr val="FF0000"/>
                </a:solidFill>
              </a:rPr>
              <a:t>ציונות לאומית ליברלית, ציונות סוציאליסטית/סוציאל-דמוקרטית, ציונות דתית -אורתודוכסית מתונה, ציונות היהדות המסורתית,</a:t>
            </a:r>
            <a:r>
              <a:rPr lang="he-IL" sz="2400" b="1" dirty="0">
                <a:solidFill>
                  <a:srgbClr val="FF0000"/>
                </a:solidFill>
              </a:rPr>
              <a:t> ציונות </a:t>
            </a:r>
            <a:r>
              <a:rPr lang="he-IL" sz="2400" b="1" dirty="0" smtClean="0">
                <a:solidFill>
                  <a:srgbClr val="FF0000"/>
                </a:solidFill>
              </a:rPr>
              <a:t>רפורמית, ציונות של יהדות חופשית,</a:t>
            </a:r>
            <a:r>
              <a:rPr lang="he-IL" sz="2400" b="1" dirty="0">
                <a:solidFill>
                  <a:srgbClr val="FF0000"/>
                </a:solidFill>
              </a:rPr>
              <a:t> </a:t>
            </a:r>
            <a:r>
              <a:rPr lang="he-IL" sz="2400" b="1" dirty="0" smtClean="0">
                <a:solidFill>
                  <a:srgbClr val="FF0000"/>
                </a:solidFill>
              </a:rPr>
              <a:t>ציונות </a:t>
            </a:r>
            <a:r>
              <a:rPr lang="he-IL" sz="2400" b="1" dirty="0">
                <a:solidFill>
                  <a:srgbClr val="FF0000"/>
                </a:solidFill>
              </a:rPr>
              <a:t>אקולוגית (אקו-ציונות</a:t>
            </a:r>
            <a:r>
              <a:rPr lang="he-IL" sz="2400" b="1" dirty="0" smtClean="0">
                <a:solidFill>
                  <a:srgbClr val="FF0000"/>
                </a:solidFill>
              </a:rPr>
              <a:t>),</a:t>
            </a:r>
          </a:p>
          <a:p>
            <a:pPr marL="0" indent="0" algn="r" rtl="1">
              <a:buFont typeface="Arial" charset="0"/>
              <a:buNone/>
            </a:pPr>
            <a:endParaRPr lang="en-US" sz="2400" dirty="0"/>
          </a:p>
        </p:txBody>
      </p:sp>
      <p:sp>
        <p:nvSpPr>
          <p:cNvPr id="4" name="TextBox 3"/>
          <p:cNvSpPr txBox="1"/>
          <p:nvPr/>
        </p:nvSpPr>
        <p:spPr>
          <a:xfrm>
            <a:off x="0" y="2564904"/>
            <a:ext cx="9036496" cy="1261884"/>
          </a:xfrm>
          <a:prstGeom prst="rect">
            <a:avLst/>
          </a:prstGeom>
          <a:noFill/>
        </p:spPr>
        <p:txBody>
          <a:bodyPr wrap="square" rtlCol="0">
            <a:spAutoFit/>
          </a:bodyPr>
          <a:lstStyle/>
          <a:p>
            <a:pPr algn="ctr" rtl="1"/>
            <a:r>
              <a:rPr lang="he-IL" sz="2800" b="1" dirty="0" smtClean="0"/>
              <a:t>חזון </a:t>
            </a:r>
            <a:r>
              <a:rPr lang="he-IL" sz="2800" dirty="0" smtClean="0"/>
              <a:t> </a:t>
            </a:r>
            <a:r>
              <a:rPr lang="he-IL" sz="2800" b="1" dirty="0" smtClean="0"/>
              <a:t>המדינה יהודית, רבנית-הלכתית, </a:t>
            </a:r>
          </a:p>
          <a:p>
            <a:pPr algn="ctr" rtl="1"/>
            <a:r>
              <a:rPr lang="he-IL" sz="2400" b="1" dirty="0" smtClean="0"/>
              <a:t>החרדים</a:t>
            </a:r>
            <a:r>
              <a:rPr lang="he-IL" sz="2400" dirty="0" smtClean="0"/>
              <a:t>: ללא מחויבות לציונות  וללא מחויבות לדמוקרטיה.</a:t>
            </a:r>
          </a:p>
          <a:p>
            <a:pPr algn="ctr" rtl="1"/>
            <a:r>
              <a:rPr lang="he-IL" sz="2400" b="1" dirty="0" smtClean="0"/>
              <a:t>הציונות המשיחית</a:t>
            </a:r>
            <a:r>
              <a:rPr lang="he-IL" sz="2400" dirty="0" smtClean="0"/>
              <a:t>: מחויבות לציונות אך סייגים לדמוקרטיה</a:t>
            </a:r>
            <a:endParaRPr lang="en-US" sz="2400" b="1" dirty="0"/>
          </a:p>
        </p:txBody>
      </p:sp>
      <p:sp>
        <p:nvSpPr>
          <p:cNvPr id="5" name="TextBox 4"/>
          <p:cNvSpPr txBox="1"/>
          <p:nvPr/>
        </p:nvSpPr>
        <p:spPr>
          <a:xfrm>
            <a:off x="251520" y="1682805"/>
            <a:ext cx="8537659" cy="954107"/>
          </a:xfrm>
          <a:prstGeom prst="rect">
            <a:avLst/>
          </a:prstGeom>
          <a:noFill/>
        </p:spPr>
        <p:txBody>
          <a:bodyPr wrap="square" rtlCol="0">
            <a:spAutoFit/>
          </a:bodyPr>
          <a:lstStyle/>
          <a:p>
            <a:pPr algn="ctr" rtl="1"/>
            <a:r>
              <a:rPr lang="he-IL" sz="2800" b="1" dirty="0" smtClean="0">
                <a:solidFill>
                  <a:srgbClr val="C00000"/>
                </a:solidFill>
              </a:rPr>
              <a:t>חזון המדינה של כל אזרחיה ללא מחויבות ציונית</a:t>
            </a:r>
            <a:r>
              <a:rPr lang="he-IL" sz="2800" dirty="0" smtClean="0">
                <a:solidFill>
                  <a:srgbClr val="C00000"/>
                </a:solidFill>
              </a:rPr>
              <a:t>: </a:t>
            </a:r>
          </a:p>
          <a:p>
            <a:pPr algn="ctr" rtl="1"/>
            <a:r>
              <a:rPr lang="he-IL" sz="2400" dirty="0" smtClean="0">
                <a:solidFill>
                  <a:srgbClr val="C00000"/>
                </a:solidFill>
              </a:rPr>
              <a:t>שמאל קיצוני, רוב בני המיעוטים</a:t>
            </a:r>
            <a:r>
              <a:rPr lang="he-IL" sz="2800" dirty="0" smtClean="0">
                <a:solidFill>
                  <a:srgbClr val="C00000"/>
                </a:solidFill>
              </a:rPr>
              <a:t> </a:t>
            </a:r>
            <a:endParaRPr lang="en-US" sz="2800" dirty="0">
              <a:solidFill>
                <a:srgbClr val="C00000"/>
              </a:solidFill>
            </a:endParaRPr>
          </a:p>
        </p:txBody>
      </p:sp>
      <p:sp>
        <p:nvSpPr>
          <p:cNvPr id="7" name="Slide Number Placeholder 6"/>
          <p:cNvSpPr>
            <a:spLocks noGrp="1"/>
          </p:cNvSpPr>
          <p:nvPr>
            <p:ph type="sldNum" sz="quarter" idx="12"/>
          </p:nvPr>
        </p:nvSpPr>
        <p:spPr/>
        <p:txBody>
          <a:bodyPr/>
          <a:lstStyle/>
          <a:p>
            <a:pPr>
              <a:defRPr/>
            </a:pPr>
            <a:fld id="{78BF237B-460C-4F37-9371-F8335BAB22C7}" type="slidenum">
              <a:rPr lang="en-US" smtClean="0"/>
              <a:pPr>
                <a:defRPr/>
              </a:pPr>
              <a:t>15</a:t>
            </a:fld>
            <a:endParaRPr lang="en-US"/>
          </a:p>
        </p:txBody>
      </p:sp>
      <p:sp>
        <p:nvSpPr>
          <p:cNvPr id="8" name="TextBox 7"/>
          <p:cNvSpPr txBox="1"/>
          <p:nvPr/>
        </p:nvSpPr>
        <p:spPr>
          <a:xfrm>
            <a:off x="251520" y="1124744"/>
            <a:ext cx="8537659" cy="584775"/>
          </a:xfrm>
          <a:prstGeom prst="rect">
            <a:avLst/>
          </a:prstGeom>
          <a:noFill/>
        </p:spPr>
        <p:txBody>
          <a:bodyPr wrap="square" rtlCol="0">
            <a:spAutoFit/>
          </a:bodyPr>
          <a:lstStyle/>
          <a:p>
            <a:pPr algn="ctr" rtl="1"/>
            <a:r>
              <a:rPr lang="he-IL" sz="3200" b="1" dirty="0" smtClean="0"/>
              <a:t>המגזר ללא אמונה – דגש על "חיי שעה".</a:t>
            </a:r>
            <a:endParaRPr lang="en-US" sz="3200" b="1" dirty="0"/>
          </a:p>
        </p:txBody>
      </p:sp>
      <p:sp>
        <p:nvSpPr>
          <p:cNvPr id="6" name="TextBox 5"/>
          <p:cNvSpPr txBox="1"/>
          <p:nvPr/>
        </p:nvSpPr>
        <p:spPr>
          <a:xfrm>
            <a:off x="0" y="5517232"/>
            <a:ext cx="9036496" cy="1600438"/>
          </a:xfrm>
          <a:prstGeom prst="rect">
            <a:avLst/>
          </a:prstGeom>
          <a:noFill/>
        </p:spPr>
        <p:txBody>
          <a:bodyPr wrap="square" rtlCol="0">
            <a:spAutoFit/>
          </a:bodyPr>
          <a:lstStyle/>
          <a:p>
            <a:pPr algn="ctr" rtl="1"/>
            <a:r>
              <a:rPr lang="he-IL" sz="2400" b="1" dirty="0" smtClean="0">
                <a:solidFill>
                  <a:srgbClr val="7030A0"/>
                </a:solidFill>
              </a:rPr>
              <a:t>האם אנחנו עם נבחר – על זה יש חילוקי הערכות.  </a:t>
            </a:r>
          </a:p>
          <a:p>
            <a:pPr algn="ctr" rtl="1"/>
            <a:r>
              <a:rPr lang="he-IL" sz="2800" b="1" dirty="0" smtClean="0">
                <a:solidFill>
                  <a:srgbClr val="7030A0"/>
                </a:solidFill>
              </a:rPr>
              <a:t>בציונות תרבותית ודמוקרטית–</a:t>
            </a:r>
            <a:r>
              <a:rPr lang="he-IL" sz="2800" b="1" dirty="0" smtClean="0">
                <a:solidFill>
                  <a:srgbClr val="FF0000"/>
                </a:solidFill>
              </a:rPr>
              <a:t>על</a:t>
            </a:r>
            <a:r>
              <a:rPr lang="en-US" sz="2800" b="1" dirty="0" smtClean="0">
                <a:solidFill>
                  <a:srgbClr val="FF0000"/>
                </a:solidFill>
              </a:rPr>
              <a:t> </a:t>
            </a:r>
            <a:r>
              <a:rPr lang="he-IL" sz="2800" b="1" smtClean="0">
                <a:solidFill>
                  <a:srgbClr val="FF0000"/>
                </a:solidFill>
              </a:rPr>
              <a:t> כל אחד </a:t>
            </a:r>
            <a:r>
              <a:rPr lang="he-IL" sz="2800" b="1" dirty="0" smtClean="0">
                <a:solidFill>
                  <a:srgbClr val="FF0000"/>
                </a:solidFill>
              </a:rPr>
              <a:t>אכן לבחור!  </a:t>
            </a:r>
          </a:p>
          <a:p>
            <a:pPr algn="ctr" rtl="1"/>
            <a:r>
              <a:rPr lang="he-IL" sz="2400" b="1" dirty="0" smtClean="0">
                <a:solidFill>
                  <a:srgbClr val="7030A0"/>
                </a:solidFill>
              </a:rPr>
              <a:t>יחד עם אחרים המאמינים </a:t>
            </a:r>
            <a:r>
              <a:rPr lang="he-IL" sz="2400" b="1" dirty="0">
                <a:solidFill>
                  <a:srgbClr val="7030A0"/>
                </a:solidFill>
              </a:rPr>
              <a:t>כמוך!</a:t>
            </a:r>
            <a:endParaRPr lang="en-US" sz="2400" b="1" dirty="0">
              <a:solidFill>
                <a:srgbClr val="7030A0"/>
              </a:solidFill>
            </a:endParaRPr>
          </a:p>
          <a:p>
            <a:pPr algn="ctr" rtl="1"/>
            <a:endParaRPr lang="en-US" sz="2200" b="1" dirty="0">
              <a:solidFill>
                <a:srgbClr val="7030A0"/>
              </a:solidFill>
            </a:endParaRPr>
          </a:p>
        </p:txBody>
      </p:sp>
    </p:spTree>
    <p:extLst>
      <p:ext uri="{BB962C8B-B14F-4D97-AF65-F5344CB8AC3E}">
        <p14:creationId xmlns:p14="http://schemas.microsoft.com/office/powerpoint/2010/main" val="329931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8"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4294967295"/>
          </p:nvPr>
        </p:nvSpPr>
        <p:spPr>
          <a:xfrm>
            <a:off x="0" y="1600200"/>
            <a:ext cx="8229600" cy="4525963"/>
          </a:xfrm>
        </p:spPr>
        <p:txBody>
          <a:bodyPr/>
          <a:lstStyle/>
          <a:p>
            <a:pPr marL="0" indent="0" algn="ctr" rtl="1">
              <a:buNone/>
            </a:pPr>
            <a:r>
              <a:rPr lang="he-IL" sz="4000" b="1" dirty="0" smtClean="0">
                <a:solidFill>
                  <a:srgbClr val="C00000"/>
                </a:solidFill>
              </a:rPr>
              <a:t>"באין חזון יפרע עם"</a:t>
            </a:r>
          </a:p>
          <a:p>
            <a:pPr marL="0" indent="0" algn="ctr" rtl="1">
              <a:buNone/>
            </a:pPr>
            <a:r>
              <a:rPr lang="he-IL" sz="2400" b="1" dirty="0" smtClean="0">
                <a:solidFill>
                  <a:srgbClr val="C00000"/>
                </a:solidFill>
              </a:rPr>
              <a:t>משלי </a:t>
            </a:r>
            <a:r>
              <a:rPr lang="he-IL" sz="2400" b="1" dirty="0" err="1" smtClean="0">
                <a:solidFill>
                  <a:srgbClr val="C00000"/>
                </a:solidFill>
              </a:rPr>
              <a:t>כט</a:t>
            </a:r>
            <a:r>
              <a:rPr lang="he-IL" sz="2400" b="1" dirty="0" smtClean="0">
                <a:solidFill>
                  <a:srgbClr val="C00000"/>
                </a:solidFill>
              </a:rPr>
              <a:t>: </a:t>
            </a:r>
            <a:r>
              <a:rPr lang="he-IL" sz="2400" b="1" dirty="0" err="1" smtClean="0">
                <a:solidFill>
                  <a:srgbClr val="C00000"/>
                </a:solidFill>
              </a:rPr>
              <a:t>יח</a:t>
            </a:r>
            <a:endParaRPr lang="he-IL" sz="4000" b="1" dirty="0"/>
          </a:p>
          <a:p>
            <a:pPr marL="0" indent="0" algn="ctr" rtl="1">
              <a:buNone/>
            </a:pPr>
            <a:endParaRPr lang="he-IL" sz="4000" b="1" dirty="0" smtClean="0">
              <a:solidFill>
                <a:schemeClr val="accent1"/>
              </a:solidFill>
            </a:endParaRPr>
          </a:p>
          <a:p>
            <a:pPr marL="0" indent="0" algn="ctr" rtl="1">
              <a:buNone/>
            </a:pPr>
            <a:r>
              <a:rPr lang="he-IL" sz="4000" b="1" dirty="0" smtClean="0">
                <a:solidFill>
                  <a:schemeClr val="accent1"/>
                </a:solidFill>
              </a:rPr>
              <a:t>תודה להקשבה</a:t>
            </a:r>
          </a:p>
          <a:p>
            <a:pPr marL="0" indent="0" algn="ctr" rtl="1">
              <a:buNone/>
            </a:pPr>
            <a:r>
              <a:rPr lang="he-IL" sz="4000" b="1" dirty="0">
                <a:solidFill>
                  <a:schemeClr val="accent1"/>
                </a:solidFill>
              </a:rPr>
              <a:t>בהצלחה לכולנו</a:t>
            </a:r>
          </a:p>
          <a:p>
            <a:pPr marL="0" indent="0" algn="ctr" rtl="1">
              <a:buNone/>
            </a:pPr>
            <a:endParaRPr lang="he-IL" dirty="0" smtClean="0"/>
          </a:p>
        </p:txBody>
      </p:sp>
    </p:spTree>
    <p:extLst>
      <p:ext uri="{BB962C8B-B14F-4D97-AF65-F5344CB8AC3E}">
        <p14:creationId xmlns:p14="http://schemas.microsoft.com/office/powerpoint/2010/main" val="5408029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8BF237B-460C-4F37-9371-F8335BAB22C7}" type="slidenum">
              <a:rPr lang="en-US" smtClean="0"/>
              <a:pPr>
                <a:defRPr/>
              </a:pPr>
              <a:t>17</a:t>
            </a:fld>
            <a:endParaRPr lang="en-US"/>
          </a:p>
        </p:txBody>
      </p:sp>
    </p:spTree>
    <p:extLst>
      <p:ext uri="{BB962C8B-B14F-4D97-AF65-F5344CB8AC3E}">
        <p14:creationId xmlns:p14="http://schemas.microsoft.com/office/powerpoint/2010/main" val="11832670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792162"/>
          </a:xfrm>
          <a:prstGeom prst="rect">
            <a:avLst/>
          </a:prstGeom>
        </p:spPr>
        <p:txBody>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1"/>
            <a:r>
              <a:rPr lang="he-IL" sz="4000" b="1" dirty="0" smtClean="0">
                <a:solidFill>
                  <a:srgbClr val="CC3300"/>
                </a:solidFill>
                <a:cs typeface="+mn-cs"/>
              </a:rPr>
              <a:t>רעיון האקו-ציונות</a:t>
            </a:r>
            <a:endParaRPr lang="en-US" sz="4000" b="1" dirty="0" smtClean="0">
              <a:solidFill>
                <a:srgbClr val="CC3300"/>
              </a:solidFill>
              <a:cs typeface="+mn-cs"/>
            </a:endParaRPr>
          </a:p>
        </p:txBody>
      </p:sp>
      <p:sp>
        <p:nvSpPr>
          <p:cNvPr id="3" name="Content Placeholder 2"/>
          <p:cNvSpPr txBox="1">
            <a:spLocks/>
          </p:cNvSpPr>
          <p:nvPr/>
        </p:nvSpPr>
        <p:spPr>
          <a:xfrm>
            <a:off x="448418" y="5828678"/>
            <a:ext cx="8001000" cy="696666"/>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Tx/>
              <a:buNone/>
            </a:pPr>
            <a:r>
              <a:rPr lang="he-IL" sz="3600" b="1" dirty="0" smtClean="0">
                <a:solidFill>
                  <a:srgbClr val="C00000"/>
                </a:solidFill>
              </a:rPr>
              <a:t>האקו-ציונות כסינתזה</a:t>
            </a:r>
          </a:p>
        </p:txBody>
      </p:sp>
      <p:sp>
        <p:nvSpPr>
          <p:cNvPr id="4" name="TextBox 3"/>
          <p:cNvSpPr txBox="1">
            <a:spLocks noChangeArrowheads="1"/>
          </p:cNvSpPr>
          <p:nvPr/>
        </p:nvSpPr>
        <p:spPr bwMode="auto">
          <a:xfrm>
            <a:off x="840432" y="1066800"/>
            <a:ext cx="7620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he-IL" sz="3200" b="1" dirty="0" smtClean="0">
                <a:solidFill>
                  <a:srgbClr val="00B050"/>
                </a:solidFill>
              </a:rPr>
              <a:t>כנגזרת </a:t>
            </a:r>
            <a:r>
              <a:rPr lang="he-IL" sz="3200" b="1" dirty="0">
                <a:solidFill>
                  <a:srgbClr val="00B050"/>
                </a:solidFill>
              </a:rPr>
              <a:t>מ</a:t>
            </a:r>
            <a:r>
              <a:rPr lang="he-IL" sz="3200" b="1" dirty="0" smtClean="0">
                <a:solidFill>
                  <a:srgbClr val="00B050"/>
                </a:solidFill>
              </a:rPr>
              <a:t>הציונות המדינית</a:t>
            </a:r>
            <a:endParaRPr lang="en-US" sz="3200" b="1" dirty="0">
              <a:solidFill>
                <a:srgbClr val="00B050"/>
              </a:solidFill>
            </a:endParaRPr>
          </a:p>
        </p:txBody>
      </p:sp>
      <p:sp>
        <p:nvSpPr>
          <p:cNvPr id="5" name="TextBox 4"/>
          <p:cNvSpPr txBox="1">
            <a:spLocks noChangeArrowheads="1"/>
          </p:cNvSpPr>
          <p:nvPr/>
        </p:nvSpPr>
        <p:spPr bwMode="auto">
          <a:xfrm>
            <a:off x="152400" y="1590675"/>
            <a:ext cx="8763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he-IL" sz="3200" b="1" dirty="0" smtClean="0">
                <a:solidFill>
                  <a:srgbClr val="00B050"/>
                </a:solidFill>
              </a:rPr>
              <a:t>"ככל העמים" – תועלתי – לטובתנו ולטובת הבאים אחרינו.  "תנועות ירוקות" בכל העולם.</a:t>
            </a:r>
          </a:p>
          <a:p>
            <a:pPr algn="ctr" rtl="1" eaLnBrk="1" hangingPunct="1"/>
            <a:r>
              <a:rPr lang="he-IL" sz="3200" b="1" dirty="0" smtClean="0">
                <a:solidFill>
                  <a:srgbClr val="00B050"/>
                </a:solidFill>
              </a:rPr>
              <a:t>"חשבו על העולם – פעלו במקום"</a:t>
            </a:r>
            <a:endParaRPr lang="en-US" sz="3200" dirty="0"/>
          </a:p>
        </p:txBody>
      </p:sp>
      <p:sp>
        <p:nvSpPr>
          <p:cNvPr id="6" name="TextBox 5"/>
          <p:cNvSpPr txBox="1">
            <a:spLocks noChangeArrowheads="1"/>
          </p:cNvSpPr>
          <p:nvPr/>
        </p:nvSpPr>
        <p:spPr bwMode="auto">
          <a:xfrm>
            <a:off x="725437" y="3132832"/>
            <a:ext cx="74469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he-IL" sz="3200" b="1" dirty="0" smtClean="0">
                <a:solidFill>
                  <a:srgbClr val="002060"/>
                </a:solidFill>
              </a:rPr>
              <a:t>כנגזרת מהציונות התרבותית</a:t>
            </a:r>
            <a:endParaRPr lang="en-US" sz="3200" b="1" dirty="0">
              <a:solidFill>
                <a:srgbClr val="002060"/>
              </a:solidFill>
            </a:endParaRPr>
          </a:p>
        </p:txBody>
      </p:sp>
      <p:sp>
        <p:nvSpPr>
          <p:cNvPr id="7" name="TextBox 6"/>
          <p:cNvSpPr txBox="1">
            <a:spLocks noChangeArrowheads="1"/>
          </p:cNvSpPr>
          <p:nvPr/>
        </p:nvSpPr>
        <p:spPr bwMode="auto">
          <a:xfrm>
            <a:off x="527248" y="3671153"/>
            <a:ext cx="8077200"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he-IL" sz="3200" b="1" dirty="0" smtClean="0">
                <a:solidFill>
                  <a:srgbClr val="002060"/>
                </a:solidFill>
              </a:rPr>
              <a:t>אחדות וקדושת הבריאה כמכלול ערכי</a:t>
            </a:r>
          </a:p>
          <a:p>
            <a:pPr algn="ctr" eaLnBrk="1" hangingPunct="1"/>
            <a:r>
              <a:rPr lang="he-IL" sz="3200" b="1" dirty="0" smtClean="0">
                <a:solidFill>
                  <a:srgbClr val="002060"/>
                </a:solidFill>
              </a:rPr>
              <a:t>"לעובדה ולשומרה"</a:t>
            </a:r>
          </a:p>
          <a:p>
            <a:pPr algn="ctr" eaLnBrk="1" hangingPunct="1"/>
            <a:r>
              <a:rPr lang="he-IL" sz="3200" b="1" dirty="0" smtClean="0">
                <a:solidFill>
                  <a:srgbClr val="002060"/>
                </a:solidFill>
              </a:rPr>
              <a:t>כל עם אחראי לחלקו – אבל – </a:t>
            </a:r>
          </a:p>
          <a:p>
            <a:pPr algn="ctr" eaLnBrk="1" hangingPunct="1"/>
            <a:r>
              <a:rPr lang="he-IL" sz="3200" b="1" dirty="0" smtClean="0">
                <a:solidFill>
                  <a:srgbClr val="002060"/>
                </a:solidFill>
              </a:rPr>
              <a:t>גבולות מדיניים אינם גבולות אקולוגיים</a:t>
            </a:r>
            <a:endParaRPr lang="he-IL" sz="3200" dirty="0">
              <a:solidFill>
                <a:srgbClr val="002060"/>
              </a:solidFill>
            </a:endParaRPr>
          </a:p>
        </p:txBody>
      </p:sp>
      <p:sp>
        <p:nvSpPr>
          <p:cNvPr id="8" name="Slide Number Placeholder 7"/>
          <p:cNvSpPr>
            <a:spLocks noGrp="1"/>
          </p:cNvSpPr>
          <p:nvPr>
            <p:ph type="sldNum" sz="quarter" idx="12"/>
          </p:nvPr>
        </p:nvSpPr>
        <p:spPr/>
        <p:txBody>
          <a:bodyPr/>
          <a:lstStyle/>
          <a:p>
            <a:pPr>
              <a:defRPr/>
            </a:pPr>
            <a:fld id="{78BF237B-460C-4F37-9371-F8335BAB22C7}" type="slidenum">
              <a:rPr lang="en-US" smtClean="0"/>
              <a:pPr>
                <a:defRPr/>
              </a:pPr>
              <a:t>18</a:t>
            </a:fld>
            <a:endParaRPr lang="en-US"/>
          </a:p>
        </p:txBody>
      </p:sp>
    </p:spTree>
    <p:extLst>
      <p:ext uri="{BB962C8B-B14F-4D97-AF65-F5344CB8AC3E}">
        <p14:creationId xmlns:p14="http://schemas.microsoft.com/office/powerpoint/2010/main" val="79798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fade">
                                      <p:cBhvr>
                                        <p:cTn id="3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1"/>
          <p:cNvSpPr txBox="1">
            <a:spLocks/>
          </p:cNvSpPr>
          <p:nvPr/>
        </p:nvSpPr>
        <p:spPr>
          <a:xfrm>
            <a:off x="457200" y="-171400"/>
            <a:ext cx="8229600" cy="1143000"/>
          </a:xfrm>
          <a:prstGeom prst="rect">
            <a:avLst/>
          </a:prstGeom>
        </p:spPr>
        <p:txBody>
          <a:bodyP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e-IL" b="1" smtClean="0">
                <a:solidFill>
                  <a:srgbClr val="004F8A"/>
                </a:solidFill>
              </a:rPr>
              <a:t>סיפורי הבריאה – מבט מקיבוץ לוטן</a:t>
            </a:r>
            <a:endParaRPr lang="he-IL" dirty="0">
              <a:solidFill>
                <a:srgbClr val="004F8A"/>
              </a:solidFill>
            </a:endParaRPr>
          </a:p>
        </p:txBody>
      </p:sp>
      <p:sp>
        <p:nvSpPr>
          <p:cNvPr id="7" name="TextBox 6"/>
          <p:cNvSpPr txBox="1"/>
          <p:nvPr/>
        </p:nvSpPr>
        <p:spPr>
          <a:xfrm>
            <a:off x="0" y="692696"/>
            <a:ext cx="9144000" cy="677108"/>
          </a:xfrm>
          <a:prstGeom prst="rect">
            <a:avLst/>
          </a:prstGeom>
          <a:noFill/>
        </p:spPr>
        <p:txBody>
          <a:bodyPr wrap="square" rtlCol="1">
            <a:spAutoFit/>
          </a:bodyPr>
          <a:lstStyle/>
          <a:p>
            <a:pPr algn="ctr"/>
            <a:r>
              <a:rPr lang="he-IL" sz="1900" b="1" dirty="0" smtClean="0"/>
              <a:t>מסיפורי הבריאה אשר בספר בראשית, ירשה המורשת שלנו (ודרכנו העולם המערבי כולו) מסרים סותרים מבחינת  היחס הרצוי לאותה בריאה וחלקנו בה בחללית שלנו – כדור הארץ.</a:t>
            </a:r>
          </a:p>
        </p:txBody>
      </p:sp>
      <p:sp>
        <p:nvSpPr>
          <p:cNvPr id="8" name="TextBox 7"/>
          <p:cNvSpPr txBox="1"/>
          <p:nvPr/>
        </p:nvSpPr>
        <p:spPr>
          <a:xfrm>
            <a:off x="395536" y="1484784"/>
            <a:ext cx="8280920" cy="1274195"/>
          </a:xfrm>
          <a:prstGeom prst="rect">
            <a:avLst/>
          </a:prstGeom>
          <a:noFill/>
        </p:spPr>
        <p:txBody>
          <a:bodyPr wrap="square" rtlCol="1">
            <a:spAutoFit/>
          </a:bodyPr>
          <a:lstStyle/>
          <a:p>
            <a:pPr algn="r" rtl="1">
              <a:lnSpc>
                <a:spcPct val="80000"/>
              </a:lnSpc>
            </a:pPr>
            <a:r>
              <a:rPr lang="he-IL" sz="2400" b="1" dirty="0">
                <a:solidFill>
                  <a:srgbClr val="FF0000"/>
                </a:solidFill>
              </a:rPr>
              <a:t>מצד אחד: </a:t>
            </a:r>
          </a:p>
          <a:p>
            <a:pPr algn="r" rtl="1">
              <a:lnSpc>
                <a:spcPct val="80000"/>
              </a:lnSpc>
            </a:pPr>
            <a:r>
              <a:rPr lang="he-IL" sz="2400" b="1" dirty="0" smtClean="0">
                <a:solidFill>
                  <a:srgbClr val="FF0000"/>
                </a:solidFill>
                <a:cs typeface="Guttman Keren" pitchFamily="2" charset="-79"/>
              </a:rPr>
              <a:t>"</a:t>
            </a:r>
            <a:r>
              <a:rPr lang="he-IL" sz="2400" b="1" dirty="0">
                <a:solidFill>
                  <a:srgbClr val="FF0000"/>
                </a:solidFill>
                <a:latin typeface="Guttman Keren" pitchFamily="2" charset="-79"/>
                <a:cs typeface="Guttman Keren" pitchFamily="2" charset="-79"/>
              </a:rPr>
              <a:t>וַיְבָרֶךְ </a:t>
            </a:r>
            <a:r>
              <a:rPr lang="he-IL" sz="2400" b="1" dirty="0" smtClean="0">
                <a:solidFill>
                  <a:srgbClr val="FF0000"/>
                </a:solidFill>
                <a:latin typeface="Guttman Keren" pitchFamily="2" charset="-79"/>
                <a:cs typeface="Guttman Keren" pitchFamily="2" charset="-79"/>
              </a:rPr>
              <a:t>אֹתָם </a:t>
            </a:r>
            <a:r>
              <a:rPr lang="he-IL" sz="2400" b="1" dirty="0">
                <a:solidFill>
                  <a:srgbClr val="FF0000"/>
                </a:solidFill>
                <a:latin typeface="Guttman Keren" pitchFamily="2" charset="-79"/>
                <a:cs typeface="Guttman Keren" pitchFamily="2" charset="-79"/>
              </a:rPr>
              <a:t>אֱלֹהִים, וַיֹּאמֶר לָהֶם אֱלֹהִים פְּרוּ וּרְבוּ וּמִלְאוּ אֶת-הָאָרֶץ, וְכִבְשֻׁהָ; וּרְדוּ בִּדְגַת הַיָּם, וּבְעוֹף הַשָּׁמַיִם, וּבְכָל-חַיָּה, הָרֹמֶשֶׂת עַל-הָאָרֶץ</a:t>
            </a:r>
            <a:r>
              <a:rPr lang="he-IL" sz="2400" b="1" dirty="0" smtClean="0">
                <a:solidFill>
                  <a:srgbClr val="FF0000"/>
                </a:solidFill>
                <a:latin typeface="Guttman Keren" pitchFamily="2" charset="-79"/>
                <a:cs typeface="Guttman Keren" pitchFamily="2" charset="-79"/>
              </a:rPr>
              <a:t>." </a:t>
            </a:r>
            <a:r>
              <a:rPr lang="he-IL" sz="2000" b="1" dirty="0" smtClean="0">
                <a:solidFill>
                  <a:srgbClr val="FF0000"/>
                </a:solidFill>
              </a:rPr>
              <a:t>בר</a:t>
            </a:r>
            <a:r>
              <a:rPr lang="he-IL" sz="2000" b="1" dirty="0">
                <a:solidFill>
                  <a:srgbClr val="FF0000"/>
                </a:solidFill>
              </a:rPr>
              <a:t>' </a:t>
            </a:r>
            <a:r>
              <a:rPr lang="he-IL" sz="2000" b="1" dirty="0" smtClean="0">
                <a:solidFill>
                  <a:srgbClr val="FF0000"/>
                </a:solidFill>
              </a:rPr>
              <a:t>א:כ"ח</a:t>
            </a:r>
            <a:endParaRPr lang="he-IL" sz="2000" b="1" dirty="0">
              <a:solidFill>
                <a:srgbClr val="FF0000"/>
              </a:solidFill>
            </a:endParaRPr>
          </a:p>
        </p:txBody>
      </p:sp>
      <p:sp>
        <p:nvSpPr>
          <p:cNvPr id="9" name="TextBox 8"/>
          <p:cNvSpPr txBox="1"/>
          <p:nvPr/>
        </p:nvSpPr>
        <p:spPr>
          <a:xfrm>
            <a:off x="395536" y="2924944"/>
            <a:ext cx="8280920" cy="929485"/>
          </a:xfrm>
          <a:prstGeom prst="rect">
            <a:avLst/>
          </a:prstGeom>
          <a:noFill/>
        </p:spPr>
        <p:txBody>
          <a:bodyPr wrap="square" rtlCol="1">
            <a:spAutoFit/>
          </a:bodyPr>
          <a:lstStyle/>
          <a:p>
            <a:pPr algn="r" rtl="1">
              <a:lnSpc>
                <a:spcPct val="80000"/>
              </a:lnSpc>
            </a:pPr>
            <a:r>
              <a:rPr lang="he-IL" sz="2400" b="1" dirty="0">
                <a:solidFill>
                  <a:srgbClr val="00B050"/>
                </a:solidFill>
              </a:rPr>
              <a:t>מצד שני:</a:t>
            </a:r>
          </a:p>
          <a:p>
            <a:pPr algn="r" rtl="1">
              <a:lnSpc>
                <a:spcPct val="80000"/>
              </a:lnSpc>
            </a:pPr>
            <a:r>
              <a:rPr lang="he-IL" sz="2400" b="1" dirty="0" smtClean="0">
                <a:solidFill>
                  <a:srgbClr val="00B050"/>
                </a:solidFill>
                <a:cs typeface="Guttman Keren" pitchFamily="2" charset="-79"/>
              </a:rPr>
              <a:t>"</a:t>
            </a:r>
            <a:r>
              <a:rPr lang="he-IL" sz="2400" b="1" dirty="0" err="1">
                <a:solidFill>
                  <a:srgbClr val="00B050"/>
                </a:solidFill>
                <a:latin typeface="Guttman Keren" pitchFamily="2" charset="-79"/>
                <a:cs typeface="Guttman Keren" pitchFamily="2" charset="-79"/>
              </a:rPr>
              <a:t>וַיִּקַּח</a:t>
            </a:r>
            <a:r>
              <a:rPr lang="he-IL" sz="2400" b="1" dirty="0">
                <a:solidFill>
                  <a:srgbClr val="00B050"/>
                </a:solidFill>
                <a:latin typeface="Guttman Keren" pitchFamily="2" charset="-79"/>
                <a:cs typeface="Guttman Keren" pitchFamily="2" charset="-79"/>
              </a:rPr>
              <a:t> יְהוָה </a:t>
            </a:r>
            <a:r>
              <a:rPr lang="he-IL" sz="2400" b="1" dirty="0" smtClean="0">
                <a:solidFill>
                  <a:srgbClr val="00B050"/>
                </a:solidFill>
                <a:latin typeface="Guttman Keren" pitchFamily="2" charset="-79"/>
                <a:cs typeface="Guttman Keren" pitchFamily="2" charset="-79"/>
              </a:rPr>
              <a:t>אֱלֹהִים </a:t>
            </a:r>
            <a:r>
              <a:rPr lang="he-IL" sz="2400" b="1" dirty="0">
                <a:solidFill>
                  <a:srgbClr val="00B050"/>
                </a:solidFill>
                <a:latin typeface="Guttman Keren" pitchFamily="2" charset="-79"/>
                <a:cs typeface="Guttman Keren" pitchFamily="2" charset="-79"/>
              </a:rPr>
              <a:t>אֶת-הָאָדָם; וַיַּנִּחֵהוּ בְגַן-עֵדֶן, לְעָבְדָהּ וּלְשָׁמְרָהּ</a:t>
            </a:r>
            <a:r>
              <a:rPr lang="he-IL" sz="2400" b="1" dirty="0" smtClean="0">
                <a:solidFill>
                  <a:srgbClr val="00B050"/>
                </a:solidFill>
                <a:latin typeface="Guttman Keren" pitchFamily="2" charset="-79"/>
                <a:cs typeface="Guttman Keren" pitchFamily="2" charset="-79"/>
              </a:rPr>
              <a:t>." </a:t>
            </a:r>
            <a:r>
              <a:rPr lang="he-IL" sz="2000" b="1" dirty="0" smtClean="0">
                <a:solidFill>
                  <a:srgbClr val="00B050"/>
                </a:solidFill>
              </a:rPr>
              <a:t>בר</a:t>
            </a:r>
            <a:r>
              <a:rPr lang="he-IL" sz="2000" b="1" dirty="0">
                <a:solidFill>
                  <a:srgbClr val="00B050"/>
                </a:solidFill>
              </a:rPr>
              <a:t>' ב:ט"ו. </a:t>
            </a:r>
          </a:p>
        </p:txBody>
      </p:sp>
      <p:sp>
        <p:nvSpPr>
          <p:cNvPr id="10" name="TextBox 9"/>
          <p:cNvSpPr txBox="1"/>
          <p:nvPr/>
        </p:nvSpPr>
        <p:spPr>
          <a:xfrm>
            <a:off x="1871700" y="3933056"/>
            <a:ext cx="5400600" cy="707886"/>
          </a:xfrm>
          <a:prstGeom prst="rect">
            <a:avLst/>
          </a:prstGeom>
          <a:noFill/>
        </p:spPr>
        <p:txBody>
          <a:bodyPr wrap="square" rtlCol="1">
            <a:spAutoFit/>
          </a:bodyPr>
          <a:lstStyle/>
          <a:p>
            <a:pPr algn="ctr" rtl="1"/>
            <a:r>
              <a:rPr lang="he-IL" sz="2000" dirty="0"/>
              <a:t>ונסכם את עמדתנו על ידי המדרש שבחרנו לייצג את המרכז לאקולוגיה יצירתית והקהילה בקיבוץ לוטן</a:t>
            </a:r>
            <a:r>
              <a:rPr lang="he-IL" sz="2000" dirty="0" smtClean="0"/>
              <a:t>:</a:t>
            </a:r>
            <a:endParaRPr lang="he-IL" sz="2000" dirty="0"/>
          </a:p>
        </p:txBody>
      </p:sp>
      <p:sp>
        <p:nvSpPr>
          <p:cNvPr id="11" name="TextBox 10"/>
          <p:cNvSpPr txBox="1"/>
          <p:nvPr/>
        </p:nvSpPr>
        <p:spPr>
          <a:xfrm>
            <a:off x="179512" y="4797152"/>
            <a:ext cx="8784976" cy="1569660"/>
          </a:xfrm>
          <a:prstGeom prst="rect">
            <a:avLst/>
          </a:prstGeom>
          <a:noFill/>
        </p:spPr>
        <p:txBody>
          <a:bodyPr wrap="square" rtlCol="1">
            <a:spAutoFit/>
          </a:bodyPr>
          <a:lstStyle/>
          <a:p>
            <a:pPr algn="ctr"/>
            <a:r>
              <a:rPr lang="he-IL" sz="2400" dirty="0">
                <a:solidFill>
                  <a:srgbClr val="002060"/>
                </a:solidFill>
                <a:cs typeface="Guttman-Aram" pitchFamily="2" charset="-79"/>
              </a:rPr>
              <a:t>"</a:t>
            </a:r>
            <a:r>
              <a:rPr lang="he-IL" sz="2400" dirty="0">
                <a:solidFill>
                  <a:srgbClr val="002060"/>
                </a:solidFill>
                <a:latin typeface="Guttman Keren" pitchFamily="2" charset="-79"/>
                <a:cs typeface="Guttman Keren" pitchFamily="2" charset="-79"/>
              </a:rPr>
              <a:t>בְּשָׁעָה שֶׁבָּרָא הַקָּדוֹשׁ-בָּרוּךְ-הוּא אֶת הָאָדָם הָרִאשׁוֹן, נְטָלוֹ וְהֶחְזִירוֹ עַל </a:t>
            </a:r>
            <a:r>
              <a:rPr lang="he-IL" sz="2400" dirty="0" smtClean="0">
                <a:solidFill>
                  <a:srgbClr val="002060"/>
                </a:solidFill>
                <a:latin typeface="Guttman Keren" pitchFamily="2" charset="-79"/>
                <a:cs typeface="Guttman Keren" pitchFamily="2" charset="-79"/>
              </a:rPr>
              <a:t>כָּל אִילָנֵי </a:t>
            </a:r>
            <a:r>
              <a:rPr lang="he-IL" sz="2400" dirty="0">
                <a:solidFill>
                  <a:srgbClr val="002060"/>
                </a:solidFill>
                <a:latin typeface="Guttman Keren" pitchFamily="2" charset="-79"/>
                <a:cs typeface="Guttman Keren" pitchFamily="2" charset="-79"/>
              </a:rPr>
              <a:t>גַּן </a:t>
            </a:r>
            <a:r>
              <a:rPr lang="he-IL" sz="2400" dirty="0" smtClean="0">
                <a:solidFill>
                  <a:srgbClr val="002060"/>
                </a:solidFill>
                <a:latin typeface="Guttman Keren" pitchFamily="2" charset="-79"/>
                <a:cs typeface="Guttman Keren" pitchFamily="2" charset="-79"/>
              </a:rPr>
              <a:t>עֵדֶן וְאָמַר </a:t>
            </a:r>
            <a:r>
              <a:rPr lang="he-IL" sz="2400" dirty="0">
                <a:solidFill>
                  <a:srgbClr val="002060"/>
                </a:solidFill>
                <a:latin typeface="Guttman Keren" pitchFamily="2" charset="-79"/>
                <a:cs typeface="Guttman Keren" pitchFamily="2" charset="-79"/>
              </a:rPr>
              <a:t>לוֹ: רְאֵה מַעֲשַׂי כַּמָּה נָאִים </a:t>
            </a:r>
            <a:r>
              <a:rPr lang="he-IL" sz="2400" dirty="0" err="1">
                <a:solidFill>
                  <a:srgbClr val="002060"/>
                </a:solidFill>
                <a:latin typeface="Guttman Keren" pitchFamily="2" charset="-79"/>
                <a:cs typeface="Guttman Keren" pitchFamily="2" charset="-79"/>
              </a:rPr>
              <a:t>וּמְשֻׁבָּחִין</a:t>
            </a:r>
            <a:r>
              <a:rPr lang="he-IL" sz="2400" dirty="0">
                <a:solidFill>
                  <a:srgbClr val="002060"/>
                </a:solidFill>
                <a:latin typeface="Guttman Keren" pitchFamily="2" charset="-79"/>
                <a:cs typeface="Guttman Keren" pitchFamily="2" charset="-79"/>
              </a:rPr>
              <a:t> הֵם וְכָל מַה שֶׁבָּרָאתִי </a:t>
            </a:r>
            <a:r>
              <a:rPr lang="he-IL" sz="2400" dirty="0" smtClean="0">
                <a:solidFill>
                  <a:srgbClr val="002060"/>
                </a:solidFill>
                <a:latin typeface="Guttman Keren" pitchFamily="2" charset="-79"/>
                <a:cs typeface="Guttman Keren" pitchFamily="2" charset="-79"/>
              </a:rPr>
              <a:t>בִּשְׁבִילְךָ בָּרָאתִי.</a:t>
            </a:r>
            <a:r>
              <a:rPr lang="he-IL" sz="2400" dirty="0">
                <a:solidFill>
                  <a:srgbClr val="002060"/>
                </a:solidFill>
                <a:latin typeface="Guttman Keren" pitchFamily="2" charset="-79"/>
                <a:cs typeface="Guttman Keren" pitchFamily="2" charset="-79"/>
              </a:rPr>
              <a:t> </a:t>
            </a:r>
            <a:r>
              <a:rPr lang="he-IL" sz="2400" dirty="0" smtClean="0">
                <a:solidFill>
                  <a:srgbClr val="002060"/>
                </a:solidFill>
                <a:latin typeface="Guttman Keren" pitchFamily="2" charset="-79"/>
                <a:cs typeface="Guttman Keren" pitchFamily="2" charset="-79"/>
              </a:rPr>
              <a:t>תֵּן </a:t>
            </a:r>
            <a:r>
              <a:rPr lang="he-IL" sz="2400" dirty="0">
                <a:solidFill>
                  <a:srgbClr val="002060"/>
                </a:solidFill>
                <a:latin typeface="Guttman Keren" pitchFamily="2" charset="-79"/>
                <a:cs typeface="Guttman Keren" pitchFamily="2" charset="-79"/>
              </a:rPr>
              <a:t>דַּעְתְּךָ שֶׁלֹּא תְּקַלְקֵל וְתַחֲרִיב אֶת עוֹלָמִי, שֶׁאִם קִלְקַלְתָּ, אֵין מִי שֶׁיְּתַקֵּן אַחֲרֶיךָ</a:t>
            </a:r>
            <a:r>
              <a:rPr lang="he-IL" sz="2400" dirty="0">
                <a:solidFill>
                  <a:srgbClr val="002060"/>
                </a:solidFill>
                <a:cs typeface="Guttman-Aram" pitchFamily="2" charset="-79"/>
              </a:rPr>
              <a:t>" </a:t>
            </a:r>
            <a:r>
              <a:rPr lang="he-IL" sz="2000" dirty="0">
                <a:solidFill>
                  <a:srgbClr val="002060"/>
                </a:solidFill>
                <a:cs typeface="Guttman-Aram" pitchFamily="2" charset="-79"/>
              </a:rPr>
              <a:t>(קהלת רבה, ז, </a:t>
            </a:r>
            <a:r>
              <a:rPr lang="he-IL" sz="2000" dirty="0" err="1">
                <a:solidFill>
                  <a:srgbClr val="002060"/>
                </a:solidFill>
                <a:cs typeface="Guttman-Aram" pitchFamily="2" charset="-79"/>
              </a:rPr>
              <a:t>יג</a:t>
            </a:r>
            <a:r>
              <a:rPr lang="he-IL" sz="2000" dirty="0" smtClean="0">
                <a:solidFill>
                  <a:srgbClr val="002060"/>
                </a:solidFill>
                <a:cs typeface="Guttman-Aram" pitchFamily="2" charset="-79"/>
              </a:rPr>
              <a:t>)</a:t>
            </a:r>
            <a:endParaRPr lang="he-IL" sz="2000" dirty="0">
              <a:solidFill>
                <a:srgbClr val="002060"/>
              </a:solidFill>
              <a:cs typeface="Guttman-Aram" pitchFamily="2" charset="-79"/>
            </a:endParaRPr>
          </a:p>
        </p:txBody>
      </p:sp>
      <p:sp>
        <p:nvSpPr>
          <p:cNvPr id="2" name="Slide Number Placeholder 1"/>
          <p:cNvSpPr>
            <a:spLocks noGrp="1"/>
          </p:cNvSpPr>
          <p:nvPr>
            <p:ph type="sldNum" sz="quarter" idx="12"/>
          </p:nvPr>
        </p:nvSpPr>
        <p:spPr/>
        <p:txBody>
          <a:bodyPr/>
          <a:lstStyle/>
          <a:p>
            <a:pPr>
              <a:defRPr/>
            </a:pPr>
            <a:fld id="{78BF237B-460C-4F37-9371-F8335BAB22C7}" type="slidenum">
              <a:rPr lang="en-US" smtClean="0"/>
              <a:pPr>
                <a:defRPr/>
              </a:pPr>
              <a:t>19</a:t>
            </a:fld>
            <a:endParaRPr lang="en-US"/>
          </a:p>
        </p:txBody>
      </p:sp>
    </p:spTree>
    <p:extLst>
      <p:ext uri="{BB962C8B-B14F-4D97-AF65-F5344CB8AC3E}">
        <p14:creationId xmlns:p14="http://schemas.microsoft.com/office/powerpoint/2010/main" val="4174264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txBox="1">
            <a:spLocks/>
          </p:cNvSpPr>
          <p:nvPr/>
        </p:nvSpPr>
        <p:spPr>
          <a:xfrm>
            <a:off x="323528" y="274638"/>
            <a:ext cx="8280920" cy="1138138"/>
          </a:xfrm>
          <a:prstGeom prst="rect">
            <a:avLst/>
          </a:prstGeom>
        </p:spPr>
        <p:txBody>
          <a:bodyPr>
            <a:normAutofit fontScale="97500" lnSpcReduction="10000"/>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1"/>
            <a:r>
              <a:rPr lang="he-IL" sz="4000" b="1" smtClean="0">
                <a:solidFill>
                  <a:schemeClr val="tx1">
                    <a:lumMod val="65000"/>
                    <a:lumOff val="35000"/>
                  </a:schemeClr>
                </a:solidFill>
                <a:cs typeface="+mn-cs"/>
              </a:rPr>
              <a:t> הבהרת המושג "תרבות"</a:t>
            </a:r>
            <a:br>
              <a:rPr lang="he-IL" sz="4000" b="1" smtClean="0">
                <a:solidFill>
                  <a:schemeClr val="tx1">
                    <a:lumMod val="65000"/>
                    <a:lumOff val="35000"/>
                  </a:schemeClr>
                </a:solidFill>
                <a:cs typeface="+mn-cs"/>
              </a:rPr>
            </a:br>
            <a:r>
              <a:rPr lang="he-IL" sz="3600" b="1" smtClean="0">
                <a:solidFill>
                  <a:schemeClr val="tx1">
                    <a:lumMod val="65000"/>
                    <a:lumOff val="35000"/>
                  </a:schemeClr>
                </a:solidFill>
                <a:cs typeface="+mn-cs"/>
              </a:rPr>
              <a:t>(רק) האדם מנחיל תרבות</a:t>
            </a:r>
            <a:endParaRPr lang="en-US" sz="3600" b="1" dirty="0">
              <a:solidFill>
                <a:schemeClr val="tx1">
                  <a:lumMod val="65000"/>
                  <a:lumOff val="35000"/>
                </a:schemeClr>
              </a:solidFill>
              <a:cs typeface="+mn-cs"/>
            </a:endParaRPr>
          </a:p>
        </p:txBody>
      </p:sp>
      <p:sp>
        <p:nvSpPr>
          <p:cNvPr id="3" name="מציין מיקום תוכן 2"/>
          <p:cNvSpPr txBox="1">
            <a:spLocks/>
          </p:cNvSpPr>
          <p:nvPr/>
        </p:nvSpPr>
        <p:spPr>
          <a:xfrm>
            <a:off x="107504" y="1412776"/>
            <a:ext cx="8856984" cy="5040560"/>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spcBef>
                <a:spcPts val="0"/>
              </a:spcBef>
              <a:spcAft>
                <a:spcPts val="1200"/>
              </a:spcAft>
              <a:buFont typeface="Arial" charset="0"/>
              <a:buNone/>
            </a:pPr>
            <a:r>
              <a:rPr lang="he-IL" sz="3600" b="1" dirty="0" smtClean="0">
                <a:solidFill>
                  <a:srgbClr val="C00000"/>
                </a:solidFill>
              </a:rPr>
              <a:t>תרבות חומרית -עצמים: חקלאות, בניה, דפוס, אמצעי לחימה, הי-</a:t>
            </a:r>
            <a:r>
              <a:rPr lang="he-IL" sz="3600" b="1" dirty="0" err="1" smtClean="0">
                <a:solidFill>
                  <a:srgbClr val="C00000"/>
                </a:solidFill>
              </a:rPr>
              <a:t>טך</a:t>
            </a:r>
            <a:r>
              <a:rPr lang="he-IL" sz="3600" b="1" dirty="0" smtClean="0">
                <a:solidFill>
                  <a:srgbClr val="C00000"/>
                </a:solidFill>
              </a:rPr>
              <a:t> , רפואה -  מכשירים ותרופות.</a:t>
            </a:r>
          </a:p>
          <a:p>
            <a:pPr marL="0" indent="0" algn="ctr" rtl="1">
              <a:spcBef>
                <a:spcPts val="0"/>
              </a:spcBef>
              <a:spcAft>
                <a:spcPts val="1200"/>
              </a:spcAft>
              <a:buFont typeface="Arial" charset="0"/>
              <a:buNone/>
            </a:pPr>
            <a:r>
              <a:rPr lang="he-IL" sz="3600" b="1" dirty="0" smtClean="0">
                <a:solidFill>
                  <a:srgbClr val="00B050"/>
                </a:solidFill>
              </a:rPr>
              <a:t>תרבות לא-חומרית - מחשבות:  שפה, מנהגים, פולחנים, סמלים, אומנויות, אמונות, ערכים, נורמות, מושגים, ארגון חברתי/פוליטי. </a:t>
            </a:r>
          </a:p>
          <a:p>
            <a:pPr marL="0" indent="0" algn="ctr" rtl="1">
              <a:spcBef>
                <a:spcPts val="0"/>
              </a:spcBef>
              <a:buFont typeface="Arial" charset="0"/>
              <a:buNone/>
            </a:pPr>
            <a:r>
              <a:rPr lang="he-IL" sz="4000" b="1" dirty="0" smtClean="0">
                <a:solidFill>
                  <a:srgbClr val="FF0000"/>
                </a:solidFill>
              </a:rPr>
              <a:t>התרבות הלא-חומרית קובעת כיצד משתמשים בתרבות החומרית </a:t>
            </a:r>
            <a:endParaRPr lang="en-US" sz="4000" b="1" dirty="0">
              <a:solidFill>
                <a:srgbClr val="FF0000"/>
              </a:solidFill>
            </a:endParaRPr>
          </a:p>
        </p:txBody>
      </p:sp>
      <p:sp>
        <p:nvSpPr>
          <p:cNvPr id="4" name="Slide Number Placeholder 3"/>
          <p:cNvSpPr>
            <a:spLocks noGrp="1"/>
          </p:cNvSpPr>
          <p:nvPr>
            <p:ph type="sldNum" sz="quarter" idx="12"/>
          </p:nvPr>
        </p:nvSpPr>
        <p:spPr/>
        <p:txBody>
          <a:bodyPr/>
          <a:lstStyle/>
          <a:p>
            <a:pPr>
              <a:defRPr/>
            </a:pPr>
            <a:fld id="{78BF237B-460C-4F37-9371-F8335BAB22C7}" type="slidenum">
              <a:rPr lang="en-US" smtClean="0"/>
              <a:pPr>
                <a:defRPr/>
              </a:pPr>
              <a:t>2</a:t>
            </a:fld>
            <a:endParaRPr lang="en-US"/>
          </a:p>
        </p:txBody>
      </p:sp>
    </p:spTree>
    <p:extLst>
      <p:ext uri="{BB962C8B-B14F-4D97-AF65-F5344CB8AC3E}">
        <p14:creationId xmlns:p14="http://schemas.microsoft.com/office/powerpoint/2010/main" val="1069388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8BF237B-460C-4F37-9371-F8335BAB22C7}" type="slidenum">
              <a:rPr lang="en-US" smtClean="0"/>
              <a:pPr>
                <a:defRPr/>
              </a:pPr>
              <a:t>20</a:t>
            </a:fld>
            <a:endParaRPr lang="en-US"/>
          </a:p>
        </p:txBody>
      </p:sp>
      <p:sp>
        <p:nvSpPr>
          <p:cNvPr id="3" name="Rectangle 4"/>
          <p:cNvSpPr txBox="1">
            <a:spLocks noChangeArrowheads="1"/>
          </p:cNvSpPr>
          <p:nvPr/>
        </p:nvSpPr>
        <p:spPr>
          <a:xfrm>
            <a:off x="457200" y="288032"/>
            <a:ext cx="8039100" cy="620688"/>
          </a:xfrm>
          <a:prstGeom prst="rect">
            <a:avLst/>
          </a:prstGeom>
        </p:spPr>
        <p:txBody>
          <a:bodyPr>
            <a:normAutofit fontScale="45000" lnSpcReduction="20000"/>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1"/>
            <a:r>
              <a:rPr lang="en-US" b="1" smtClean="0">
                <a:solidFill>
                  <a:schemeClr val="accent1">
                    <a:lumMod val="50000"/>
                  </a:schemeClr>
                </a:solidFill>
                <a:cs typeface="+mn-cs"/>
              </a:rPr>
              <a:t/>
            </a:r>
            <a:br>
              <a:rPr lang="en-US" b="1" smtClean="0">
                <a:solidFill>
                  <a:schemeClr val="accent1">
                    <a:lumMod val="50000"/>
                  </a:schemeClr>
                </a:solidFill>
                <a:cs typeface="+mn-cs"/>
              </a:rPr>
            </a:br>
            <a:endParaRPr lang="en-CA" b="1" dirty="0" smtClean="0">
              <a:solidFill>
                <a:schemeClr val="accent1">
                  <a:lumMod val="50000"/>
                </a:schemeClr>
              </a:solidFill>
              <a:cs typeface="+mn-cs"/>
            </a:endParaRPr>
          </a:p>
        </p:txBody>
      </p:sp>
      <p:sp>
        <p:nvSpPr>
          <p:cNvPr id="4" name="Rectangle 5"/>
          <p:cNvSpPr txBox="1">
            <a:spLocks noChangeArrowheads="1"/>
          </p:cNvSpPr>
          <p:nvPr/>
        </p:nvSpPr>
        <p:spPr>
          <a:xfrm>
            <a:off x="457200" y="764704"/>
            <a:ext cx="8336233" cy="1185511"/>
          </a:xfrm>
          <a:prstGeom prst="rect">
            <a:avLst/>
          </a:prstGeom>
        </p:spPr>
        <p:txBody>
          <a:bodyPr>
            <a:normAutofit fontScale="925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spcBef>
                <a:spcPts val="0"/>
              </a:spcBef>
              <a:buFont typeface="Arial" charset="0"/>
              <a:buNone/>
              <a:defRPr/>
            </a:pPr>
            <a:r>
              <a:rPr lang="he-IL" sz="3600" b="1" dirty="0" smtClean="0">
                <a:solidFill>
                  <a:srgbClr val="C00000"/>
                </a:solidFill>
              </a:rPr>
              <a:t>מדינה יהודית כמסגרת לתחיה יהודית לאומית</a:t>
            </a:r>
          </a:p>
          <a:p>
            <a:pPr marL="0" indent="0" algn="ctr" rtl="1">
              <a:spcBef>
                <a:spcPts val="0"/>
              </a:spcBef>
              <a:buFont typeface="Arial" charset="0"/>
              <a:buNone/>
              <a:defRPr/>
            </a:pPr>
            <a:r>
              <a:rPr lang="he-IL" sz="3600" b="1" dirty="0" smtClean="0">
                <a:solidFill>
                  <a:srgbClr val="C00000"/>
                </a:solidFill>
              </a:rPr>
              <a:t>חזון נבואי של תיקון אדם – עם - עולם</a:t>
            </a:r>
            <a:endParaRPr lang="en-CA" sz="3600" b="1" dirty="0" smtClean="0">
              <a:solidFill>
                <a:srgbClr val="C00000"/>
              </a:solidFill>
            </a:endParaRPr>
          </a:p>
        </p:txBody>
      </p:sp>
      <p:sp>
        <p:nvSpPr>
          <p:cNvPr id="6" name="Slide Number Placeholder 6"/>
          <p:cNvSpPr txBox="1">
            <a:spLocks/>
          </p:cNvSpPr>
          <p:nvPr/>
        </p:nvSpPr>
        <p:spPr>
          <a:xfrm>
            <a:off x="6553200" y="6356350"/>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en-US"/>
            </a:defPPr>
            <a:lvl1pPr algn="r" rtl="0" eaLnBrk="0" fontAlgn="auto" hangingPunct="0">
              <a:spcBef>
                <a:spcPts val="0"/>
              </a:spcBef>
              <a:spcAft>
                <a:spcPts val="0"/>
              </a:spcAft>
              <a:defRPr sz="1200" kern="1200">
                <a:solidFill>
                  <a:schemeClr val="tx1"/>
                </a:solidFill>
                <a:latin typeface="Arial" charset="0"/>
                <a:ea typeface="+mn-ea"/>
                <a:cs typeface="Arial" charset="0"/>
              </a:defRPr>
            </a:lvl1pPr>
            <a:lvl2pPr marL="742950" indent="-285750" algn="l" rtl="0" eaLnBrk="0" fontAlgn="base" hangingPunct="0">
              <a:spcBef>
                <a:spcPct val="0"/>
              </a:spcBef>
              <a:spcAft>
                <a:spcPct val="0"/>
              </a:spcAft>
              <a:defRPr kern="1200">
                <a:solidFill>
                  <a:schemeClr val="tx1"/>
                </a:solidFill>
                <a:latin typeface="Arial" charset="0"/>
                <a:ea typeface="+mn-ea"/>
                <a:cs typeface="Arial" charset="0"/>
              </a:defRPr>
            </a:lvl2pPr>
            <a:lvl3pPr marL="1143000" indent="-228600" algn="l" rtl="0" eaLnBrk="0" fontAlgn="base" hangingPunct="0">
              <a:spcBef>
                <a:spcPct val="0"/>
              </a:spcBef>
              <a:spcAft>
                <a:spcPct val="0"/>
              </a:spcAft>
              <a:defRPr kern="1200">
                <a:solidFill>
                  <a:schemeClr val="tx1"/>
                </a:solidFill>
                <a:latin typeface="Arial" charset="0"/>
                <a:ea typeface="+mn-ea"/>
                <a:cs typeface="Arial" charset="0"/>
              </a:defRPr>
            </a:lvl3pPr>
            <a:lvl4pPr marL="1600200" indent="-228600" algn="l" rtl="0" eaLnBrk="0" fontAlgn="base" hangingPunct="0">
              <a:spcBef>
                <a:spcPct val="0"/>
              </a:spcBef>
              <a:spcAft>
                <a:spcPct val="0"/>
              </a:spcAft>
              <a:defRPr kern="1200">
                <a:solidFill>
                  <a:schemeClr val="tx1"/>
                </a:solidFill>
                <a:latin typeface="Arial" charset="0"/>
                <a:ea typeface="+mn-ea"/>
                <a:cs typeface="Arial" charset="0"/>
              </a:defRPr>
            </a:lvl4pPr>
            <a:lvl5pPr marL="2057400" indent="-228600" algn="l" rtl="0" eaLnBrk="0" fontAlgn="base" hangingPunct="0">
              <a:spcBef>
                <a:spcPct val="0"/>
              </a:spcBef>
              <a:spcAft>
                <a:spcPct val="0"/>
              </a:spcAft>
              <a:defRPr kern="1200">
                <a:solidFill>
                  <a:schemeClr val="tx1"/>
                </a:solidFill>
                <a:latin typeface="Arial" charset="0"/>
                <a:ea typeface="+mn-ea"/>
                <a:cs typeface="Arial" charset="0"/>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Arial" charset="0"/>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Arial" charset="0"/>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Arial" charset="0"/>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Arial" charset="0"/>
              </a:defRPr>
            </a:lvl9pPr>
          </a:lstStyle>
          <a:p>
            <a:pPr eaLnBrk="1" hangingPunct="1"/>
            <a:fld id="{BCB187FE-1AF8-4395-A272-88FFB194D8C0}" type="slidenum">
              <a:rPr lang="en-CA" smtClean="0"/>
              <a:pPr eaLnBrk="1" hangingPunct="1"/>
              <a:t>20</a:t>
            </a:fld>
            <a:endParaRPr lang="en-CA" smtClean="0"/>
          </a:p>
        </p:txBody>
      </p:sp>
      <p:sp>
        <p:nvSpPr>
          <p:cNvPr id="9" name="Text Box 98"/>
          <p:cNvSpPr txBox="1">
            <a:spLocks noChangeArrowheads="1"/>
          </p:cNvSpPr>
          <p:nvPr/>
        </p:nvSpPr>
        <p:spPr bwMode="auto">
          <a:xfrm>
            <a:off x="658123" y="6095037"/>
            <a:ext cx="80183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he-IL" sz="3600" b="1" dirty="0" smtClean="0">
                <a:solidFill>
                  <a:srgbClr val="7030A0"/>
                </a:solidFill>
              </a:rPr>
              <a:t>המשך קיום יוצר של עם ישראל באשר הוא</a:t>
            </a:r>
            <a:endParaRPr lang="en-CA" sz="3600" b="1" dirty="0">
              <a:solidFill>
                <a:srgbClr val="7030A0"/>
              </a:solidFill>
            </a:endParaRPr>
          </a:p>
        </p:txBody>
      </p:sp>
      <p:sp>
        <p:nvSpPr>
          <p:cNvPr id="11" name="TextBox 10"/>
          <p:cNvSpPr txBox="1">
            <a:spLocks noChangeArrowheads="1"/>
          </p:cNvSpPr>
          <p:nvPr/>
        </p:nvSpPr>
        <p:spPr bwMode="auto">
          <a:xfrm>
            <a:off x="0" y="1772816"/>
            <a:ext cx="9144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he-IL" sz="3200" b="1" dirty="0" smtClean="0">
                <a:solidFill>
                  <a:schemeClr val="accent5">
                    <a:lumMod val="50000"/>
                  </a:schemeClr>
                </a:solidFill>
              </a:rPr>
              <a:t>תשומה</a:t>
            </a:r>
            <a:r>
              <a:rPr lang="en-US" sz="3200" b="1" dirty="0" smtClean="0">
                <a:solidFill>
                  <a:schemeClr val="accent5">
                    <a:lumMod val="50000"/>
                  </a:schemeClr>
                </a:solidFill>
              </a:rPr>
              <a:t>:</a:t>
            </a:r>
            <a:r>
              <a:rPr lang="he-IL" sz="3200" b="1" dirty="0" smtClean="0">
                <a:solidFill>
                  <a:schemeClr val="accent5">
                    <a:lumMod val="50000"/>
                  </a:schemeClr>
                </a:solidFill>
              </a:rPr>
              <a:t> </a:t>
            </a:r>
            <a:r>
              <a:rPr lang="he-IL" sz="3200" b="1" u="sng" dirty="0" smtClean="0">
                <a:solidFill>
                  <a:schemeClr val="accent5">
                    <a:lumMod val="50000"/>
                  </a:schemeClr>
                </a:solidFill>
              </a:rPr>
              <a:t>ממורשת</a:t>
            </a:r>
            <a:r>
              <a:rPr lang="he-IL" sz="3200" b="1" dirty="0" smtClean="0">
                <a:solidFill>
                  <a:schemeClr val="accent5">
                    <a:lumMod val="50000"/>
                  </a:schemeClr>
                </a:solidFill>
              </a:rPr>
              <a:t> עם ישראל</a:t>
            </a:r>
          </a:p>
          <a:p>
            <a:pPr algn="ctr" rtl="1" eaLnBrk="1" hangingPunct="1"/>
            <a:r>
              <a:rPr lang="he-IL" sz="2800" b="1" dirty="0" smtClean="0">
                <a:solidFill>
                  <a:schemeClr val="accent5">
                    <a:lumMod val="50000"/>
                  </a:schemeClr>
                </a:solidFill>
              </a:rPr>
              <a:t>המורשת כוללת תנ"ך, מסורת, הגות ומעש של העידן החדש</a:t>
            </a:r>
            <a:endParaRPr lang="en-US" sz="2800" b="1" dirty="0">
              <a:solidFill>
                <a:schemeClr val="accent5">
                  <a:lumMod val="50000"/>
                </a:schemeClr>
              </a:solidFill>
            </a:endParaRPr>
          </a:p>
        </p:txBody>
      </p:sp>
      <p:sp>
        <p:nvSpPr>
          <p:cNvPr id="12" name="TextBox 11"/>
          <p:cNvSpPr txBox="1"/>
          <p:nvPr/>
        </p:nvSpPr>
        <p:spPr>
          <a:xfrm>
            <a:off x="457200" y="44624"/>
            <a:ext cx="8039100" cy="707886"/>
          </a:xfrm>
          <a:prstGeom prst="rect">
            <a:avLst/>
          </a:prstGeom>
          <a:noFill/>
        </p:spPr>
        <p:txBody>
          <a:bodyPr wrap="square" rtlCol="0">
            <a:spAutoFit/>
          </a:bodyPr>
          <a:lstStyle/>
          <a:p>
            <a:pPr algn="ctr" rtl="1"/>
            <a:r>
              <a:rPr lang="he-IL" sz="4000" b="1" dirty="0" smtClean="0"/>
              <a:t>ציונות תרבותית</a:t>
            </a:r>
            <a:endParaRPr lang="en-US" sz="4000" b="1" dirty="0"/>
          </a:p>
        </p:txBody>
      </p:sp>
      <p:sp>
        <p:nvSpPr>
          <p:cNvPr id="13" name="TextBox 12"/>
          <p:cNvSpPr txBox="1"/>
          <p:nvPr/>
        </p:nvSpPr>
        <p:spPr>
          <a:xfrm>
            <a:off x="0" y="2812866"/>
            <a:ext cx="9144000" cy="400110"/>
          </a:xfrm>
          <a:prstGeom prst="rect">
            <a:avLst/>
          </a:prstGeom>
          <a:noFill/>
        </p:spPr>
        <p:txBody>
          <a:bodyPr wrap="square" rtlCol="0">
            <a:spAutoFit/>
          </a:bodyPr>
          <a:lstStyle/>
          <a:p>
            <a:pPr algn="r" rtl="1"/>
            <a:r>
              <a:rPr lang="he-IL" sz="2000" b="1" dirty="0" smtClean="0"/>
              <a:t>לשים לב:  </a:t>
            </a:r>
            <a:r>
              <a:rPr lang="he-IL" sz="2000" b="1" u="sng" dirty="0" smtClean="0"/>
              <a:t>מסורת,</a:t>
            </a:r>
            <a:r>
              <a:rPr lang="he-IL" sz="2000" b="1" dirty="0" smtClean="0"/>
              <a:t> "ישראל סבא"- מסורת היא חלק מהמורשת. היא מקור אך אינה סמכות</a:t>
            </a:r>
            <a:endParaRPr lang="en-US" sz="2000" b="1" dirty="0"/>
          </a:p>
        </p:txBody>
      </p:sp>
      <p:sp>
        <p:nvSpPr>
          <p:cNvPr id="14" name="TextBox 13"/>
          <p:cNvSpPr txBox="1"/>
          <p:nvPr/>
        </p:nvSpPr>
        <p:spPr>
          <a:xfrm>
            <a:off x="538721" y="3399383"/>
            <a:ext cx="8254712" cy="461665"/>
          </a:xfrm>
          <a:prstGeom prst="rect">
            <a:avLst/>
          </a:prstGeom>
          <a:noFill/>
        </p:spPr>
        <p:txBody>
          <a:bodyPr wrap="square" rtlCol="0">
            <a:spAutoFit/>
          </a:bodyPr>
          <a:lstStyle/>
          <a:p>
            <a:pPr algn="ctr" rtl="1"/>
            <a:r>
              <a:rPr lang="he-IL" sz="2400" b="1" dirty="0" smtClean="0"/>
              <a:t>מתכון של אחד העם להתחדשות היצירה היהודית</a:t>
            </a:r>
            <a:endParaRPr lang="en-US" sz="2400" b="1" dirty="0"/>
          </a:p>
        </p:txBody>
      </p:sp>
      <p:sp>
        <p:nvSpPr>
          <p:cNvPr id="15" name="TextBox 14"/>
          <p:cNvSpPr txBox="1"/>
          <p:nvPr/>
        </p:nvSpPr>
        <p:spPr>
          <a:xfrm>
            <a:off x="457201" y="4005064"/>
            <a:ext cx="8039099" cy="1569660"/>
          </a:xfrm>
          <a:prstGeom prst="rect">
            <a:avLst/>
          </a:prstGeom>
          <a:noFill/>
        </p:spPr>
        <p:txBody>
          <a:bodyPr wrap="square" rtlCol="0">
            <a:spAutoFit/>
          </a:bodyPr>
          <a:lstStyle/>
          <a:p>
            <a:pPr algn="r" rtl="1"/>
            <a:r>
              <a:rPr lang="he-IL" sz="2400" b="1" dirty="0" smtClean="0"/>
              <a:t>כהן  (ארגון, ממסד)			    נביא (תנועה, תיקון)</a:t>
            </a:r>
          </a:p>
          <a:p>
            <a:pPr algn="r" rtl="1"/>
            <a:endParaRPr lang="he-IL" sz="2400" b="1" dirty="0"/>
          </a:p>
          <a:p>
            <a:pPr algn="r" rtl="1"/>
            <a:endParaRPr lang="he-IL" sz="2400" b="1" dirty="0" smtClean="0"/>
          </a:p>
          <a:p>
            <a:pPr algn="r" rtl="1"/>
            <a:r>
              <a:rPr lang="he-IL" sz="2400" b="1" dirty="0" smtClean="0"/>
              <a:t>                                 מתח  בונה</a:t>
            </a:r>
            <a:endParaRPr lang="en-US" sz="2400" b="1" dirty="0"/>
          </a:p>
        </p:txBody>
      </p:sp>
      <p:cxnSp>
        <p:nvCxnSpPr>
          <p:cNvPr id="17" name="Straight Arrow Connector 16"/>
          <p:cNvCxnSpPr/>
          <p:nvPr/>
        </p:nvCxnSpPr>
        <p:spPr>
          <a:xfrm>
            <a:off x="3275856" y="4509120"/>
            <a:ext cx="900000" cy="792088"/>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5796136" y="4509120"/>
            <a:ext cx="874687" cy="779968"/>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26" name="Down Arrow 25"/>
          <p:cNvSpPr/>
          <p:nvPr/>
        </p:nvSpPr>
        <p:spPr>
          <a:xfrm>
            <a:off x="4882890" y="5517232"/>
            <a:ext cx="121158" cy="632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Left-Right Arrow 26"/>
          <p:cNvSpPr/>
          <p:nvPr/>
        </p:nvSpPr>
        <p:spPr>
          <a:xfrm>
            <a:off x="4211960" y="4077072"/>
            <a:ext cx="1216152" cy="2423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903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1" grpId="0"/>
      <p:bldP spid="13" grpId="0"/>
      <p:bldP spid="14" grpId="0"/>
      <p:bldP spid="15" grpId="0"/>
      <p:bldP spid="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188913"/>
            <a:ext cx="8229600" cy="719137"/>
          </a:xfrm>
          <a:prstGeom prst="rect">
            <a:avLst/>
          </a:prstGeom>
        </p:spPr>
        <p:txBody>
          <a:bodyPr>
            <a:normAutofit fontScale="97500" lnSpcReduction="10000"/>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e-IL" b="1" smtClean="0">
                <a:latin typeface="Tahoma" pitchFamily="34" charset="0"/>
                <a:cs typeface="Tahoma" pitchFamily="34" charset="0"/>
              </a:rPr>
              <a:t>קהילה</a:t>
            </a:r>
            <a:endParaRPr lang="en-US" b="1" smtClean="0">
              <a:latin typeface="Tahoma" pitchFamily="34" charset="0"/>
              <a:cs typeface="Tahoma" pitchFamily="34" charset="0"/>
            </a:endParaRPr>
          </a:p>
        </p:txBody>
      </p:sp>
      <p:sp>
        <p:nvSpPr>
          <p:cNvPr id="3" name="TextBox 2"/>
          <p:cNvSpPr txBox="1">
            <a:spLocks noChangeArrowheads="1"/>
          </p:cNvSpPr>
          <p:nvPr/>
        </p:nvSpPr>
        <p:spPr bwMode="auto">
          <a:xfrm>
            <a:off x="444500" y="981075"/>
            <a:ext cx="808831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he-IL" sz="3200" b="1" dirty="0">
                <a:solidFill>
                  <a:srgbClr val="0070C0"/>
                </a:solidFill>
                <a:latin typeface="Calibri" pitchFamily="34" charset="0"/>
              </a:rPr>
              <a:t>ציבור מוגדר שבין היחידים בתוכו קיימים </a:t>
            </a:r>
            <a:r>
              <a:rPr lang="he-IL" sz="3200" b="1" u="sng" dirty="0">
                <a:solidFill>
                  <a:srgbClr val="0070C0"/>
                </a:solidFill>
                <a:latin typeface="Calibri" pitchFamily="34" charset="0"/>
              </a:rPr>
              <a:t>קשרי גומלין ("יחד")</a:t>
            </a:r>
            <a:r>
              <a:rPr lang="he-IL" sz="3200" b="1" dirty="0">
                <a:solidFill>
                  <a:srgbClr val="0070C0"/>
                </a:solidFill>
                <a:latin typeface="Calibri" pitchFamily="34" charset="0"/>
              </a:rPr>
              <a:t> – על בסיס קשרי דם, מקום, שבט, בית-אב, </a:t>
            </a:r>
            <a:r>
              <a:rPr lang="he-IL" sz="3200" b="1" dirty="0" err="1">
                <a:solidFill>
                  <a:srgbClr val="0070C0"/>
                </a:solidFill>
                <a:latin typeface="Calibri" pitchFamily="34" charset="0"/>
              </a:rPr>
              <a:t>איפיון</a:t>
            </a:r>
            <a:r>
              <a:rPr lang="he-IL" sz="3200" b="1" dirty="0">
                <a:solidFill>
                  <a:srgbClr val="0070C0"/>
                </a:solidFill>
                <a:latin typeface="Calibri" pitchFamily="34" charset="0"/>
              </a:rPr>
              <a:t> </a:t>
            </a:r>
            <a:r>
              <a:rPr lang="he-IL" sz="3200" b="1" dirty="0" smtClean="0">
                <a:solidFill>
                  <a:srgbClr val="0070C0"/>
                </a:solidFill>
                <a:latin typeface="Calibri" pitchFamily="34" charset="0"/>
              </a:rPr>
              <a:t>חברתי-דתי-</a:t>
            </a:r>
            <a:r>
              <a:rPr lang="he-IL" sz="3200" b="1" dirty="0" smtClean="0">
                <a:solidFill>
                  <a:srgbClr val="C00000"/>
                </a:solidFill>
                <a:latin typeface="Calibri" pitchFamily="34" charset="0"/>
              </a:rPr>
              <a:t>תרבותי</a:t>
            </a:r>
            <a:r>
              <a:rPr lang="he-IL" sz="3200" b="1" dirty="0" smtClean="0">
                <a:solidFill>
                  <a:srgbClr val="0070C0"/>
                </a:solidFill>
                <a:latin typeface="Calibri" pitchFamily="34" charset="0"/>
              </a:rPr>
              <a:t> </a:t>
            </a:r>
            <a:endParaRPr lang="he-IL" dirty="0"/>
          </a:p>
        </p:txBody>
      </p:sp>
      <p:sp>
        <p:nvSpPr>
          <p:cNvPr id="4" name="TextBox 3"/>
          <p:cNvSpPr txBox="1">
            <a:spLocks noChangeArrowheads="1"/>
          </p:cNvSpPr>
          <p:nvPr/>
        </p:nvSpPr>
        <p:spPr bwMode="auto">
          <a:xfrm>
            <a:off x="3624263" y="2520950"/>
            <a:ext cx="17287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spcBef>
                <a:spcPct val="20000"/>
              </a:spcBef>
            </a:pPr>
            <a:r>
              <a:rPr lang="he-IL" sz="3200" b="1">
                <a:solidFill>
                  <a:srgbClr val="FF0000"/>
                </a:solidFill>
                <a:latin typeface="Calibri" pitchFamily="34" charset="0"/>
              </a:rPr>
              <a:t>לעומת</a:t>
            </a:r>
          </a:p>
        </p:txBody>
      </p:sp>
      <p:sp>
        <p:nvSpPr>
          <p:cNvPr id="5" name="TextBox 4"/>
          <p:cNvSpPr txBox="1">
            <a:spLocks noChangeArrowheads="1"/>
          </p:cNvSpPr>
          <p:nvPr/>
        </p:nvSpPr>
        <p:spPr bwMode="auto">
          <a:xfrm>
            <a:off x="323850" y="3135313"/>
            <a:ext cx="85693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spcBef>
                <a:spcPct val="20000"/>
              </a:spcBef>
            </a:pPr>
            <a:r>
              <a:rPr lang="he-IL" sz="3200" b="1" dirty="0">
                <a:solidFill>
                  <a:srgbClr val="000000"/>
                </a:solidFill>
                <a:latin typeface="Calibri" pitchFamily="34" charset="0"/>
              </a:rPr>
              <a:t>חברה המונית (חדש – 300 שנה במערב) : יחידים, משפחות גרעיניות החיים במרחב </a:t>
            </a:r>
            <a:r>
              <a:rPr lang="he-IL" sz="3200" b="1" dirty="0" smtClean="0">
                <a:solidFill>
                  <a:srgbClr val="000000"/>
                </a:solidFill>
                <a:latin typeface="Calibri" pitchFamily="34" charset="0"/>
              </a:rPr>
              <a:t>מסוים </a:t>
            </a:r>
            <a:r>
              <a:rPr lang="he-IL" sz="3200" b="1" u="sng" dirty="0">
                <a:solidFill>
                  <a:srgbClr val="000000"/>
                </a:solidFill>
                <a:latin typeface="Calibri" pitchFamily="34" charset="0"/>
              </a:rPr>
              <a:t>ללא קשרי גומלין </a:t>
            </a:r>
            <a:r>
              <a:rPr lang="he-IL" sz="3200" b="1" dirty="0">
                <a:solidFill>
                  <a:srgbClr val="000000"/>
                </a:solidFill>
                <a:latin typeface="Calibri" pitchFamily="34" charset="0"/>
              </a:rPr>
              <a:t>– בפרט </a:t>
            </a:r>
            <a:r>
              <a:rPr lang="he-IL" sz="3200" b="1" dirty="0" smtClean="0">
                <a:solidFill>
                  <a:srgbClr val="000000"/>
                </a:solidFill>
                <a:latin typeface="Calibri" pitchFamily="34" charset="0"/>
              </a:rPr>
              <a:t>בערים – </a:t>
            </a:r>
            <a:r>
              <a:rPr lang="he-IL" sz="3200" b="1" dirty="0" smtClean="0">
                <a:solidFill>
                  <a:srgbClr val="C00000"/>
                </a:solidFill>
                <a:latin typeface="Calibri" pitchFamily="34" charset="0"/>
              </a:rPr>
              <a:t>תרבות המונית</a:t>
            </a:r>
            <a:endParaRPr lang="he-IL" sz="3200" b="1" dirty="0">
              <a:solidFill>
                <a:srgbClr val="C00000"/>
              </a:solidFill>
              <a:latin typeface="Calibri" pitchFamily="34" charset="0"/>
            </a:endParaRPr>
          </a:p>
        </p:txBody>
      </p:sp>
      <p:sp>
        <p:nvSpPr>
          <p:cNvPr id="6" name="TextBox 5"/>
          <p:cNvSpPr txBox="1">
            <a:spLocks noChangeArrowheads="1"/>
          </p:cNvSpPr>
          <p:nvPr/>
        </p:nvSpPr>
        <p:spPr bwMode="auto">
          <a:xfrm>
            <a:off x="539750" y="4868863"/>
            <a:ext cx="8135938" cy="170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spcBef>
                <a:spcPct val="20000"/>
              </a:spcBef>
            </a:pPr>
            <a:r>
              <a:rPr lang="he-IL" sz="2800" b="1" i="1" u="sng">
                <a:solidFill>
                  <a:srgbClr val="00B050"/>
                </a:solidFill>
                <a:latin typeface="Calibri" pitchFamily="34" charset="0"/>
              </a:rPr>
              <a:t>על רקע התפתחותי של האדם</a:t>
            </a:r>
          </a:p>
          <a:p>
            <a:pPr algn="r" rtl="1" eaLnBrk="1" hangingPunct="1">
              <a:spcBef>
                <a:spcPct val="20000"/>
              </a:spcBef>
            </a:pPr>
            <a:r>
              <a:rPr lang="he-IL" sz="3200" b="1">
                <a:solidFill>
                  <a:srgbClr val="0070C0"/>
                </a:solidFill>
                <a:latin typeface="Calibri" pitchFamily="34" charset="0"/>
              </a:rPr>
              <a:t>הסוג</a:t>
            </a:r>
            <a:r>
              <a:rPr lang="he-IL" sz="3200" b="1" i="1">
                <a:solidFill>
                  <a:srgbClr val="0070C0"/>
                </a:solidFill>
                <a:latin typeface="Calibri" pitchFamily="34" charset="0"/>
              </a:rPr>
              <a:t> הומו, </a:t>
            </a:r>
            <a:r>
              <a:rPr lang="he-IL" sz="3200" b="1">
                <a:solidFill>
                  <a:srgbClr val="0070C0"/>
                </a:solidFill>
                <a:latin typeface="Calibri" pitchFamily="34" charset="0"/>
              </a:rPr>
              <a:t>כחיה חברתית. קיים כ-4 מיליון שנה</a:t>
            </a:r>
          </a:p>
          <a:p>
            <a:pPr algn="r" rtl="1" eaLnBrk="1" hangingPunct="1">
              <a:spcBef>
                <a:spcPct val="20000"/>
              </a:spcBef>
            </a:pPr>
            <a:r>
              <a:rPr lang="he-IL" sz="3200" b="1">
                <a:solidFill>
                  <a:srgbClr val="0070C0"/>
                </a:solidFill>
                <a:latin typeface="Calibri" pitchFamily="34" charset="0"/>
              </a:rPr>
              <a:t>המין שלנו, </a:t>
            </a:r>
            <a:r>
              <a:rPr lang="he-IL" sz="3200" b="1" i="1">
                <a:solidFill>
                  <a:srgbClr val="0070C0"/>
                </a:solidFill>
                <a:latin typeface="Calibri" pitchFamily="34" charset="0"/>
              </a:rPr>
              <a:t>הומו סאפיינס, </a:t>
            </a:r>
            <a:r>
              <a:rPr lang="he-IL" sz="3200" b="1">
                <a:solidFill>
                  <a:srgbClr val="0070C0"/>
                </a:solidFill>
                <a:latin typeface="Calibri" pitchFamily="34" charset="0"/>
              </a:rPr>
              <a:t>קיים כ-250,000 שנה</a:t>
            </a:r>
          </a:p>
        </p:txBody>
      </p:sp>
      <p:sp>
        <p:nvSpPr>
          <p:cNvPr id="7" name="Slide Number Placeholder 6"/>
          <p:cNvSpPr>
            <a:spLocks noGrp="1"/>
          </p:cNvSpPr>
          <p:nvPr>
            <p:ph type="sldNum" sz="quarter" idx="12"/>
          </p:nvPr>
        </p:nvSpPr>
        <p:spPr/>
        <p:txBody>
          <a:bodyPr/>
          <a:lstStyle/>
          <a:p>
            <a:pPr>
              <a:defRPr/>
            </a:pPr>
            <a:fld id="{78BF237B-460C-4F37-9371-F8335BAB22C7}" type="slidenum">
              <a:rPr lang="en-US" smtClean="0"/>
              <a:pPr>
                <a:defRPr/>
              </a:pPr>
              <a:t>3</a:t>
            </a:fld>
            <a:endParaRPr lang="en-US"/>
          </a:p>
        </p:txBody>
      </p:sp>
    </p:spTree>
    <p:extLst>
      <p:ext uri="{BB962C8B-B14F-4D97-AF65-F5344CB8AC3E}">
        <p14:creationId xmlns:p14="http://schemas.microsoft.com/office/powerpoint/2010/main" val="7239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9750" y="189260"/>
            <a:ext cx="8218488" cy="1079500"/>
          </a:xfrm>
          <a:prstGeom prst="rect">
            <a:avLst/>
          </a:prstGeom>
        </p:spPr>
        <p:txBody>
          <a:bodyPr>
            <a:no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1">
              <a:defRPr/>
            </a:pPr>
            <a:r>
              <a:rPr lang="he-IL" sz="3600" b="1" dirty="0" smtClean="0">
                <a:solidFill>
                  <a:schemeClr val="accent4">
                    <a:lumMod val="75000"/>
                  </a:schemeClr>
                </a:solidFill>
                <a:latin typeface="Eras Bold ITC" pitchFamily="34" charset="0"/>
                <a:cs typeface="+mn-cs"/>
              </a:rPr>
              <a:t>קהילה ייעודית משימתית</a:t>
            </a:r>
            <a:r>
              <a:rPr lang="he-IL" sz="2800" dirty="0" smtClean="0">
                <a:solidFill>
                  <a:schemeClr val="accent4">
                    <a:lumMod val="75000"/>
                  </a:schemeClr>
                </a:solidFill>
                <a:latin typeface="Eras Bold ITC" pitchFamily="34" charset="0"/>
                <a:cs typeface="+mn-cs"/>
              </a:rPr>
              <a:t/>
            </a:r>
            <a:br>
              <a:rPr lang="he-IL" sz="2800" dirty="0" smtClean="0">
                <a:solidFill>
                  <a:schemeClr val="accent4">
                    <a:lumMod val="75000"/>
                  </a:schemeClr>
                </a:solidFill>
                <a:latin typeface="Eras Bold ITC" pitchFamily="34" charset="0"/>
                <a:cs typeface="+mn-cs"/>
              </a:rPr>
            </a:br>
            <a:r>
              <a:rPr lang="en-US" sz="2200" b="1" dirty="0" smtClean="0">
                <a:solidFill>
                  <a:schemeClr val="accent4">
                    <a:lumMod val="75000"/>
                  </a:schemeClr>
                </a:solidFill>
                <a:latin typeface="Tahoma" pitchFamily="34" charset="0"/>
                <a:cs typeface="Tahoma" pitchFamily="34" charset="0"/>
              </a:rPr>
              <a:t>INTENTIONAL COMMUNITY</a:t>
            </a:r>
            <a:r>
              <a:rPr lang="he-IL" sz="2800" dirty="0" smtClean="0">
                <a:latin typeface="Eras Bold ITC" pitchFamily="34" charset="0"/>
                <a:cs typeface="+mn-cs"/>
              </a:rPr>
              <a:t/>
            </a:r>
            <a:br>
              <a:rPr lang="he-IL" sz="2800" dirty="0" smtClean="0">
                <a:latin typeface="Eras Bold ITC" pitchFamily="34" charset="0"/>
                <a:cs typeface="+mn-cs"/>
              </a:rPr>
            </a:br>
            <a:endParaRPr lang="en-US" sz="2800" dirty="0">
              <a:latin typeface="Eras Bold ITC" pitchFamily="34" charset="0"/>
              <a:cs typeface="+mn-cs"/>
            </a:endParaRPr>
          </a:p>
        </p:txBody>
      </p:sp>
      <p:sp>
        <p:nvSpPr>
          <p:cNvPr id="3" name="TextBox 2"/>
          <p:cNvSpPr txBox="1">
            <a:spLocks noChangeArrowheads="1"/>
          </p:cNvSpPr>
          <p:nvPr/>
        </p:nvSpPr>
        <p:spPr bwMode="auto">
          <a:xfrm>
            <a:off x="468313" y="1341438"/>
            <a:ext cx="806450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spcBef>
                <a:spcPct val="20000"/>
              </a:spcBef>
              <a:buFont typeface="Wingdings" pitchFamily="2" charset="2"/>
              <a:buChar char="q"/>
            </a:pPr>
            <a:r>
              <a:rPr lang="he-IL" sz="3200" b="1">
                <a:solidFill>
                  <a:srgbClr val="0070C0"/>
                </a:solidFill>
                <a:latin typeface="Calibri" pitchFamily="34" charset="0"/>
              </a:rPr>
              <a:t>היחד – על סמך אמונה וערכים משותפים</a:t>
            </a:r>
          </a:p>
          <a:p>
            <a:pPr algn="r" rtl="1" eaLnBrk="1" hangingPunct="1">
              <a:spcBef>
                <a:spcPct val="20000"/>
              </a:spcBef>
              <a:buFont typeface="Wingdings" pitchFamily="2" charset="2"/>
              <a:buChar char="q"/>
            </a:pPr>
            <a:r>
              <a:rPr lang="he-IL" sz="3200" b="1">
                <a:solidFill>
                  <a:srgbClr val="403152"/>
                </a:solidFill>
                <a:latin typeface="Calibri" pitchFamily="34" charset="0"/>
              </a:rPr>
              <a:t> קהילה לא רק כבית כי אם </a:t>
            </a:r>
            <a:r>
              <a:rPr lang="he-IL" sz="3200" b="1" u="sng">
                <a:solidFill>
                  <a:srgbClr val="403152"/>
                </a:solidFill>
                <a:latin typeface="Calibri" pitchFamily="34" charset="0"/>
              </a:rPr>
              <a:t>גם כדרך למשימה</a:t>
            </a:r>
          </a:p>
          <a:p>
            <a:pPr algn="r" rtl="1" eaLnBrk="1" hangingPunct="1">
              <a:spcBef>
                <a:spcPct val="20000"/>
              </a:spcBef>
              <a:buFont typeface="Wingdings" pitchFamily="2" charset="2"/>
              <a:buChar char="q"/>
            </a:pPr>
            <a:r>
              <a:rPr lang="he-IL" sz="3200" b="1">
                <a:solidFill>
                  <a:srgbClr val="000000"/>
                </a:solidFill>
                <a:latin typeface="Calibri" pitchFamily="34" charset="0"/>
              </a:rPr>
              <a:t> </a:t>
            </a:r>
            <a:r>
              <a:rPr lang="he-IL" sz="3200" b="1">
                <a:solidFill>
                  <a:srgbClr val="FF0000"/>
                </a:solidFill>
                <a:latin typeface="Calibri" pitchFamily="34" charset="0"/>
              </a:rPr>
              <a:t>יחידים חוברים יחד באופן רצוני ומודע</a:t>
            </a:r>
          </a:p>
        </p:txBody>
      </p:sp>
      <p:sp>
        <p:nvSpPr>
          <p:cNvPr id="4" name="TextBox 3"/>
          <p:cNvSpPr txBox="1">
            <a:spLocks noChangeArrowheads="1"/>
          </p:cNvSpPr>
          <p:nvPr/>
        </p:nvSpPr>
        <p:spPr bwMode="auto">
          <a:xfrm>
            <a:off x="683568" y="3141663"/>
            <a:ext cx="7849245" cy="1668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spcBef>
                <a:spcPct val="20000"/>
              </a:spcBef>
              <a:buFont typeface="Wingdings" pitchFamily="2" charset="2"/>
              <a:buChar char="q"/>
            </a:pPr>
            <a:r>
              <a:rPr lang="he-IL" sz="3200" b="1" dirty="0" smtClean="0">
                <a:solidFill>
                  <a:srgbClr val="00B050"/>
                </a:solidFill>
                <a:latin typeface="Calibri" pitchFamily="34" charset="0"/>
              </a:rPr>
              <a:t>ערבות הדדית/שיתוף </a:t>
            </a:r>
            <a:r>
              <a:rPr lang="he-IL" sz="3200" b="1" dirty="0">
                <a:solidFill>
                  <a:srgbClr val="00B050"/>
                </a:solidFill>
                <a:latin typeface="Calibri" pitchFamily="34" charset="0"/>
              </a:rPr>
              <a:t>– חלקית עד מלאה</a:t>
            </a:r>
          </a:p>
          <a:p>
            <a:pPr algn="r" rtl="1" eaLnBrk="1" hangingPunct="1">
              <a:spcBef>
                <a:spcPct val="20000"/>
              </a:spcBef>
            </a:pPr>
            <a:r>
              <a:rPr lang="he-IL" sz="3200" b="1" dirty="0">
                <a:solidFill>
                  <a:srgbClr val="000000"/>
                </a:solidFill>
                <a:latin typeface="Calibri" pitchFamily="34" charset="0"/>
              </a:rPr>
              <a:t>    </a:t>
            </a:r>
            <a:r>
              <a:rPr lang="he-IL" sz="3200" b="1" dirty="0">
                <a:solidFill>
                  <a:srgbClr val="00B050"/>
                </a:solidFill>
                <a:latin typeface="Calibri" pitchFamily="34" charset="0"/>
              </a:rPr>
              <a:t>- מתוך אמונה שכך</a:t>
            </a:r>
            <a:r>
              <a:rPr lang="en-US" sz="3200" b="1" dirty="0">
                <a:solidFill>
                  <a:srgbClr val="00B050"/>
                </a:solidFill>
                <a:latin typeface="Calibri" pitchFamily="34" charset="0"/>
              </a:rPr>
              <a:t> </a:t>
            </a:r>
            <a:r>
              <a:rPr lang="he-IL" sz="3200" b="1" dirty="0">
                <a:solidFill>
                  <a:srgbClr val="00B050"/>
                </a:solidFill>
                <a:latin typeface="Calibri" pitchFamily="34" charset="0"/>
              </a:rPr>
              <a:t>צודק יותר וטוב יותר</a:t>
            </a:r>
          </a:p>
          <a:p>
            <a:pPr algn="r" rtl="1" eaLnBrk="1" hangingPunct="1"/>
            <a:r>
              <a:rPr lang="he-IL" sz="3200" b="1" dirty="0">
                <a:solidFill>
                  <a:srgbClr val="00B050"/>
                </a:solidFill>
                <a:latin typeface="Calibri" pitchFamily="34" charset="0"/>
              </a:rPr>
              <a:t>    - כאמצעי </a:t>
            </a:r>
            <a:r>
              <a:rPr lang="he-IL" sz="3200" b="1" dirty="0" smtClean="0">
                <a:solidFill>
                  <a:srgbClr val="00B050"/>
                </a:solidFill>
                <a:latin typeface="Calibri" pitchFamily="34" charset="0"/>
              </a:rPr>
              <a:t>המקל על </a:t>
            </a:r>
            <a:r>
              <a:rPr lang="he-IL" sz="3200" b="1" dirty="0">
                <a:solidFill>
                  <a:srgbClr val="00B050"/>
                </a:solidFill>
                <a:latin typeface="Calibri" pitchFamily="34" charset="0"/>
              </a:rPr>
              <a:t>קידום </a:t>
            </a:r>
            <a:r>
              <a:rPr lang="he-IL" sz="3200" b="1" dirty="0" smtClean="0">
                <a:solidFill>
                  <a:srgbClr val="00B050"/>
                </a:solidFill>
                <a:latin typeface="Calibri" pitchFamily="34" charset="0"/>
              </a:rPr>
              <a:t>שליחות לתיקון </a:t>
            </a:r>
            <a:endParaRPr lang="he-IL" sz="3200" b="1" dirty="0">
              <a:solidFill>
                <a:srgbClr val="00B050"/>
              </a:solidFill>
              <a:latin typeface="Calibri" pitchFamily="34" charset="0"/>
            </a:endParaRPr>
          </a:p>
        </p:txBody>
      </p:sp>
      <p:sp>
        <p:nvSpPr>
          <p:cNvPr id="5" name="TextBox 4"/>
          <p:cNvSpPr txBox="1"/>
          <p:nvPr/>
        </p:nvSpPr>
        <p:spPr>
          <a:xfrm>
            <a:off x="395288" y="4906963"/>
            <a:ext cx="8137525" cy="1646605"/>
          </a:xfrm>
          <a:prstGeom prst="rect">
            <a:avLst/>
          </a:prstGeom>
          <a:noFill/>
        </p:spPr>
        <p:txBody>
          <a:bodyPr rtlCol="1">
            <a:spAutoFit/>
          </a:bodyPr>
          <a:lstStyle/>
          <a:p>
            <a:pPr marL="342900" indent="-342900" algn="r" rtl="1">
              <a:spcBef>
                <a:spcPct val="20000"/>
              </a:spcBef>
              <a:buFont typeface="Wingdings" pitchFamily="2" charset="2"/>
              <a:buChar char="q"/>
              <a:defRPr/>
            </a:pPr>
            <a:r>
              <a:rPr lang="he-IL" sz="3200" b="1" dirty="0" smtClean="0">
                <a:solidFill>
                  <a:srgbClr val="8064A2">
                    <a:lumMod val="50000"/>
                  </a:srgbClr>
                </a:solidFill>
                <a:latin typeface="Calibri"/>
                <a:cs typeface="Arial"/>
              </a:rPr>
              <a:t>שליחות </a:t>
            </a:r>
            <a:r>
              <a:rPr lang="he-IL" sz="3200" b="1" dirty="0">
                <a:solidFill>
                  <a:srgbClr val="8064A2">
                    <a:lumMod val="50000"/>
                  </a:srgbClr>
                </a:solidFill>
                <a:latin typeface="Calibri"/>
                <a:cs typeface="Arial"/>
              </a:rPr>
              <a:t>בחברה–מקומית, ארצית, עולמית</a:t>
            </a:r>
          </a:p>
          <a:p>
            <a:pPr marL="342900" indent="-342900" algn="ctr" rtl="1">
              <a:spcBef>
                <a:spcPts val="600"/>
              </a:spcBef>
              <a:defRPr/>
            </a:pPr>
            <a:r>
              <a:rPr lang="he-IL" sz="3200" b="1" dirty="0">
                <a:solidFill>
                  <a:srgbClr val="FF0000"/>
                </a:solidFill>
                <a:latin typeface="Calibri"/>
                <a:cs typeface="Arial"/>
              </a:rPr>
              <a:t>??: האם </a:t>
            </a:r>
            <a:r>
              <a:rPr lang="he-IL" sz="3200" b="1" dirty="0" smtClean="0">
                <a:solidFill>
                  <a:srgbClr val="FF0000"/>
                </a:solidFill>
                <a:latin typeface="Calibri"/>
                <a:cs typeface="Arial"/>
              </a:rPr>
              <a:t>שליחות </a:t>
            </a:r>
            <a:r>
              <a:rPr lang="he-IL" sz="3200" b="1" dirty="0">
                <a:solidFill>
                  <a:srgbClr val="FF0000"/>
                </a:solidFill>
                <a:latin typeface="Calibri"/>
                <a:cs typeface="Arial"/>
              </a:rPr>
              <a:t>מחייבת שיתוף מלא?</a:t>
            </a:r>
          </a:p>
          <a:p>
            <a:pPr marL="342900" indent="-342900" algn="ctr" rtl="1">
              <a:defRPr/>
            </a:pPr>
            <a:r>
              <a:rPr lang="he-IL" sz="3200" b="1" dirty="0">
                <a:solidFill>
                  <a:srgbClr val="FF0000"/>
                </a:solidFill>
                <a:latin typeface="Calibri"/>
                <a:cs typeface="Arial"/>
              </a:rPr>
              <a:t>     האם קהילה משימתית מחייבת יחד גיאוגרפי?</a:t>
            </a:r>
            <a:endParaRPr lang="en-US" sz="3200" b="1" dirty="0">
              <a:solidFill>
                <a:srgbClr val="FF0000"/>
              </a:solidFill>
              <a:latin typeface="Calibri"/>
              <a:cs typeface="+mn-cs"/>
            </a:endParaRPr>
          </a:p>
        </p:txBody>
      </p:sp>
      <p:sp>
        <p:nvSpPr>
          <p:cNvPr id="6" name="Slide Number Placeholder 5"/>
          <p:cNvSpPr>
            <a:spLocks noGrp="1"/>
          </p:cNvSpPr>
          <p:nvPr>
            <p:ph type="sldNum" sz="quarter" idx="12"/>
          </p:nvPr>
        </p:nvSpPr>
        <p:spPr/>
        <p:txBody>
          <a:bodyPr/>
          <a:lstStyle/>
          <a:p>
            <a:pPr>
              <a:defRPr/>
            </a:pPr>
            <a:fld id="{78BF237B-460C-4F37-9371-F8335BAB22C7}" type="slidenum">
              <a:rPr lang="en-US" smtClean="0"/>
              <a:pPr>
                <a:defRPr/>
              </a:pPr>
              <a:t>4</a:t>
            </a:fld>
            <a:endParaRPr lang="en-US"/>
          </a:p>
        </p:txBody>
      </p:sp>
    </p:spTree>
    <p:extLst>
      <p:ext uri="{BB962C8B-B14F-4D97-AF65-F5344CB8AC3E}">
        <p14:creationId xmlns:p14="http://schemas.microsoft.com/office/powerpoint/2010/main" val="4185051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
          <p:cNvSpPr>
            <a:spLocks noGrp="1"/>
          </p:cNvSpPr>
          <p:nvPr>
            <p:ph type="sldNum" sz="quarter" idx="12"/>
          </p:nvPr>
        </p:nvSpPr>
        <p:spPr/>
        <p:txBody>
          <a:bodyPr/>
          <a:lstStyle/>
          <a:p>
            <a:pPr>
              <a:defRPr/>
            </a:pPr>
            <a:fld id="{5B6D240B-4A03-43B0-BA1E-79260582EECC}" type="slidenum">
              <a:rPr lang="en-US"/>
              <a:pPr>
                <a:defRPr/>
              </a:pPr>
              <a:t>5</a:t>
            </a:fld>
            <a:endParaRPr lang="en-US"/>
          </a:p>
        </p:txBody>
      </p:sp>
      <p:sp>
        <p:nvSpPr>
          <p:cNvPr id="4" name="TextBox 3"/>
          <p:cNvSpPr txBox="1">
            <a:spLocks noChangeArrowheads="1"/>
          </p:cNvSpPr>
          <p:nvPr/>
        </p:nvSpPr>
        <p:spPr bwMode="auto">
          <a:xfrm>
            <a:off x="179388" y="2060575"/>
            <a:ext cx="88265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spcBef>
                <a:spcPct val="20000"/>
              </a:spcBef>
            </a:pPr>
            <a:r>
              <a:rPr lang="he-IL" sz="1600" dirty="0"/>
              <a:t>על פי אליעזר  </a:t>
            </a:r>
            <a:r>
              <a:rPr lang="he-IL" sz="1600" dirty="0" err="1"/>
              <a:t>שבייד</a:t>
            </a:r>
            <a:r>
              <a:rPr lang="he-IL" sz="1600" dirty="0"/>
              <a:t>, "הומניזם, גלובליזציה, פוסטמודרניזם ועם ישראל", </a:t>
            </a:r>
            <a:r>
              <a:rPr lang="he-IL" sz="1600" b="1" dirty="0"/>
              <a:t>מסות </a:t>
            </a:r>
            <a:r>
              <a:rPr lang="he-IL" sz="1600" b="1" dirty="0" err="1"/>
              <a:t>גורדוניות</a:t>
            </a:r>
            <a:r>
              <a:rPr lang="he-IL" sz="1600" b="1" dirty="0"/>
              <a:t> חדשות, 2005</a:t>
            </a:r>
            <a:endParaRPr lang="en-US" sz="1600" b="1" u="sng" dirty="0">
              <a:solidFill>
                <a:srgbClr val="FF0000"/>
              </a:solidFill>
            </a:endParaRPr>
          </a:p>
          <a:p>
            <a:pPr algn="ctr" rtl="1"/>
            <a:r>
              <a:rPr lang="he-IL" sz="2400" b="1" u="sng" dirty="0">
                <a:solidFill>
                  <a:srgbClr val="FF0000"/>
                </a:solidFill>
              </a:rPr>
              <a:t>אם</a:t>
            </a:r>
            <a:r>
              <a:rPr lang="en-US" sz="2400" b="1" u="sng" dirty="0">
                <a:solidFill>
                  <a:srgbClr val="FF0000"/>
                </a:solidFill>
              </a:rPr>
              <a:t> </a:t>
            </a:r>
            <a:r>
              <a:rPr lang="he-IL" sz="2400" b="1" u="sng" dirty="0">
                <a:solidFill>
                  <a:srgbClr val="FF0000"/>
                </a:solidFill>
              </a:rPr>
              <a:t> נפעל מתוך אידיאולוגיה  מודרנית – נקודת מוצא = חזון</a:t>
            </a:r>
          </a:p>
          <a:p>
            <a:pPr algn="ctr" rtl="1"/>
            <a:r>
              <a:rPr lang="he-IL" sz="2400" b="1" dirty="0">
                <a:solidFill>
                  <a:srgbClr val="FF0000"/>
                </a:solidFill>
              </a:rPr>
              <a:t>   קובעים את הרצוי (החזון) ומגבשים תכנית פעולה להגשמתו</a:t>
            </a:r>
          </a:p>
          <a:p>
            <a:pPr algn="ctr" rtl="1">
              <a:spcBef>
                <a:spcPts val="0"/>
              </a:spcBef>
            </a:pPr>
            <a:r>
              <a:rPr lang="he-IL" sz="2400" b="1" dirty="0">
                <a:solidFill>
                  <a:srgbClr val="FF0000"/>
                </a:solidFill>
              </a:rPr>
              <a:t>כי מותר האדם ו"הרשות נתונה"  </a:t>
            </a:r>
          </a:p>
        </p:txBody>
      </p:sp>
      <p:sp>
        <p:nvSpPr>
          <p:cNvPr id="5" name="TextBox 4"/>
          <p:cNvSpPr txBox="1">
            <a:spLocks noChangeArrowheads="1"/>
          </p:cNvSpPr>
          <p:nvPr/>
        </p:nvSpPr>
        <p:spPr bwMode="auto">
          <a:xfrm>
            <a:off x="611188" y="3500438"/>
            <a:ext cx="83947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2400" b="1" u="sng">
                <a:solidFill>
                  <a:srgbClr val="10253F"/>
                </a:solidFill>
              </a:rPr>
              <a:t>אם נפעל מתוך ראייה פוסט-מודרנית – נקודת מוצא = המציאות </a:t>
            </a:r>
          </a:p>
          <a:p>
            <a:pPr algn="ctr" rtl="1"/>
            <a:r>
              <a:rPr lang="he-IL" sz="2400" b="1">
                <a:solidFill>
                  <a:srgbClr val="10253F"/>
                </a:solidFill>
              </a:rPr>
              <a:t>אין אידיאולוגיה.  "הכול צפוי". בוחנים את המציאות הקיימת </a:t>
            </a:r>
          </a:p>
          <a:p>
            <a:pPr algn="ctr" rtl="1"/>
            <a:r>
              <a:rPr lang="he-IL" sz="2400" b="1">
                <a:solidFill>
                  <a:srgbClr val="10253F"/>
                </a:solidFill>
              </a:rPr>
              <a:t>(חשבו: "סקרי שוק")   על מנת לקבוע יעדים ותכנית פעולה</a:t>
            </a:r>
            <a:r>
              <a:rPr lang="he-IL" sz="2000" b="1">
                <a:solidFill>
                  <a:srgbClr val="10253F"/>
                </a:solidFill>
              </a:rPr>
              <a:t>. </a:t>
            </a:r>
          </a:p>
        </p:txBody>
      </p:sp>
      <p:sp>
        <p:nvSpPr>
          <p:cNvPr id="6" name="TextBox 5"/>
          <p:cNvSpPr txBox="1">
            <a:spLocks noChangeArrowheads="1"/>
          </p:cNvSpPr>
          <p:nvPr/>
        </p:nvSpPr>
        <p:spPr bwMode="auto">
          <a:xfrm>
            <a:off x="611188" y="4724400"/>
            <a:ext cx="8208962"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sz="1600"/>
              <a:t>על פי הרב ליאו באק בהתייחסו למשה הס, </a:t>
            </a:r>
            <a:r>
              <a:rPr lang="en-US" sz="1600"/>
              <a:t>This People Israel</a:t>
            </a:r>
            <a:r>
              <a:rPr lang="he-IL" sz="1600"/>
              <a:t> , 1955</a:t>
            </a:r>
            <a:endParaRPr lang="he-IL" sz="1600" b="1">
              <a:solidFill>
                <a:srgbClr val="FF0000"/>
              </a:solidFill>
            </a:endParaRPr>
          </a:p>
          <a:p>
            <a:pPr algn="ctr" rtl="1"/>
            <a:r>
              <a:rPr lang="he-IL" sz="2400" b="1">
                <a:solidFill>
                  <a:srgbClr val="FF0000"/>
                </a:solidFill>
              </a:rPr>
              <a:t>לראות את ההווה מבחינת העתיד הרצוי (מודרני)</a:t>
            </a:r>
          </a:p>
          <a:p>
            <a:pPr algn="ctr" rtl="1"/>
            <a:r>
              <a:rPr lang="he-IL" sz="2400" b="1">
                <a:solidFill>
                  <a:srgbClr val="C00000"/>
                </a:solidFill>
              </a:rPr>
              <a:t>  (לעומת) </a:t>
            </a:r>
            <a:r>
              <a:rPr lang="he-IL" sz="2400" b="1">
                <a:solidFill>
                  <a:srgbClr val="254061"/>
                </a:solidFill>
              </a:rPr>
              <a:t>לקבוע את העתיד מהמצוי בהווה (פוסט-מודרני)</a:t>
            </a:r>
          </a:p>
        </p:txBody>
      </p:sp>
      <p:sp>
        <p:nvSpPr>
          <p:cNvPr id="4102" name="TextBox 6"/>
          <p:cNvSpPr txBox="1">
            <a:spLocks noChangeArrowheads="1"/>
          </p:cNvSpPr>
          <p:nvPr/>
        </p:nvSpPr>
        <p:spPr bwMode="auto">
          <a:xfrm>
            <a:off x="179388" y="115888"/>
            <a:ext cx="882650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3400" b="1" dirty="0" smtClean="0">
                <a:solidFill>
                  <a:srgbClr val="7030A0"/>
                </a:solidFill>
              </a:rPr>
              <a:t> </a:t>
            </a:r>
            <a:r>
              <a:rPr lang="he-IL" sz="3400" b="1" dirty="0">
                <a:solidFill>
                  <a:srgbClr val="7030A0"/>
                </a:solidFill>
              </a:rPr>
              <a:t>בין המודרניזם והפוסטמודרניזם</a:t>
            </a:r>
            <a:endParaRPr lang="en-US" sz="3400" b="1" dirty="0">
              <a:solidFill>
                <a:srgbClr val="7030A0"/>
              </a:solidFill>
            </a:endParaRPr>
          </a:p>
        </p:txBody>
      </p:sp>
      <p:sp>
        <p:nvSpPr>
          <p:cNvPr id="8" name="TextBox 7"/>
          <p:cNvSpPr txBox="1">
            <a:spLocks noChangeArrowheads="1"/>
          </p:cNvSpPr>
          <p:nvPr/>
        </p:nvSpPr>
        <p:spPr bwMode="auto">
          <a:xfrm>
            <a:off x="179388" y="692150"/>
            <a:ext cx="8640762"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sz="1600"/>
              <a:t>צבי לביא, הייתכן חינוך בעידן הפוסטמודרניזם, 2000</a:t>
            </a:r>
          </a:p>
          <a:p>
            <a:pPr algn="r" rtl="1"/>
            <a:r>
              <a:rPr lang="he-IL" sz="2200" b="1">
                <a:solidFill>
                  <a:srgbClr val="C00000"/>
                </a:solidFill>
              </a:rPr>
              <a:t>מדובר באי-אמון עמוק בשכל האנושי ובעצם כושרו להבין ולהסביר את העולם ואת האדם.  באחת:  הפוסט-מודרניזם נותן גט-כריתות...למסורת...של ההשכלה...של הרציונליזם ושל המדע.</a:t>
            </a:r>
            <a:endParaRPr lang="en-US" sz="2200" b="1">
              <a:solidFill>
                <a:srgbClr val="C00000"/>
              </a:solidFill>
            </a:endParaRPr>
          </a:p>
        </p:txBody>
      </p:sp>
      <p:sp>
        <p:nvSpPr>
          <p:cNvPr id="9" name="TextBox 8"/>
          <p:cNvSpPr txBox="1">
            <a:spLocks noChangeArrowheads="1"/>
          </p:cNvSpPr>
          <p:nvPr/>
        </p:nvSpPr>
        <p:spPr bwMode="auto">
          <a:xfrm>
            <a:off x="323850" y="5805488"/>
            <a:ext cx="84963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2800" b="1" dirty="0">
                <a:solidFill>
                  <a:srgbClr val="9E0000"/>
                </a:solidFill>
              </a:rPr>
              <a:t>בהכרח: המפעל הציוני הוא מפעל של תנועה מודרנית.</a:t>
            </a:r>
            <a:r>
              <a:rPr lang="he-IL" sz="2800" dirty="0">
                <a:solidFill>
                  <a:srgbClr val="9E0000"/>
                </a:solidFill>
              </a:rPr>
              <a:t> </a:t>
            </a:r>
          </a:p>
          <a:p>
            <a:pPr algn="ctr" rtl="1"/>
            <a:r>
              <a:rPr lang="he-IL" sz="2800" b="1" dirty="0" smtClean="0">
                <a:solidFill>
                  <a:srgbClr val="9E0000"/>
                </a:solidFill>
              </a:rPr>
              <a:t> "</a:t>
            </a:r>
            <a:r>
              <a:rPr lang="he-IL" sz="2800" b="1" dirty="0">
                <a:solidFill>
                  <a:srgbClr val="9E0000"/>
                </a:solidFill>
              </a:rPr>
              <a:t>אם תרצו אין זו אגדה</a:t>
            </a:r>
            <a:r>
              <a:rPr lang="he-IL" sz="2800" b="1" dirty="0" smtClean="0">
                <a:solidFill>
                  <a:srgbClr val="9E0000"/>
                </a:solidFill>
              </a:rPr>
              <a:t>!" – "עברי, דבר עברית</a:t>
            </a:r>
            <a:r>
              <a:rPr lang="en-US" sz="2800" b="1" dirty="0" smtClean="0">
                <a:solidFill>
                  <a:srgbClr val="9E0000"/>
                </a:solidFill>
              </a:rPr>
              <a:t> </a:t>
            </a:r>
            <a:r>
              <a:rPr lang="he-IL" sz="2800" b="1" smtClean="0">
                <a:solidFill>
                  <a:srgbClr val="9E0000"/>
                </a:solidFill>
              </a:rPr>
              <a:t>והבראת!"</a:t>
            </a:r>
            <a:endParaRPr lang="he-IL" sz="2800" b="1" dirty="0">
              <a:solidFill>
                <a:srgbClr val="9E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txBox="1">
            <a:spLocks/>
          </p:cNvSpPr>
          <p:nvPr/>
        </p:nvSpPr>
        <p:spPr>
          <a:xfrm>
            <a:off x="457200" y="404664"/>
            <a:ext cx="8147050" cy="72008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r>
              <a:rPr lang="he-IL" b="1" dirty="0" smtClean="0">
                <a:solidFill>
                  <a:schemeClr val="tx2">
                    <a:lumMod val="60000"/>
                    <a:lumOff val="40000"/>
                  </a:schemeClr>
                </a:solidFill>
                <a:cs typeface="+mn-cs"/>
              </a:rPr>
              <a:t>ייעוד ציוני </a:t>
            </a:r>
            <a:r>
              <a:rPr lang="he-IL" b="1" dirty="0" smtClean="0">
                <a:cs typeface="+mn-cs"/>
              </a:rPr>
              <a:t>– </a:t>
            </a:r>
            <a:r>
              <a:rPr lang="he-IL" b="1" dirty="0" smtClean="0">
                <a:solidFill>
                  <a:srgbClr val="00B050"/>
                </a:solidFill>
                <a:cs typeface="+mn-cs"/>
              </a:rPr>
              <a:t>מדיני</a:t>
            </a:r>
            <a:r>
              <a:rPr lang="he-IL" b="1" dirty="0" smtClean="0">
                <a:cs typeface="+mn-cs"/>
              </a:rPr>
              <a:t> </a:t>
            </a:r>
            <a:r>
              <a:rPr lang="he-IL" sz="3200" b="1" dirty="0" smtClean="0">
                <a:cs typeface="+mn-cs"/>
              </a:rPr>
              <a:t>ו/או</a:t>
            </a:r>
            <a:r>
              <a:rPr lang="he-IL" b="1" dirty="0" smtClean="0">
                <a:cs typeface="+mn-cs"/>
              </a:rPr>
              <a:t> </a:t>
            </a:r>
            <a:r>
              <a:rPr lang="he-IL" b="1" dirty="0" smtClean="0">
                <a:solidFill>
                  <a:srgbClr val="C00000"/>
                </a:solidFill>
                <a:cs typeface="+mn-cs"/>
              </a:rPr>
              <a:t>תרבותי </a:t>
            </a:r>
            <a:endParaRPr lang="en-US" b="1" i="1" dirty="0">
              <a:solidFill>
                <a:srgbClr val="C00000"/>
              </a:solidFill>
              <a:cs typeface="+mn-cs"/>
            </a:endParaRPr>
          </a:p>
        </p:txBody>
      </p:sp>
      <p:sp>
        <p:nvSpPr>
          <p:cNvPr id="3" name="מציין מיקום תוכן 2"/>
          <p:cNvSpPr txBox="1">
            <a:spLocks/>
          </p:cNvSpPr>
          <p:nvPr/>
        </p:nvSpPr>
        <p:spPr>
          <a:xfrm>
            <a:off x="179388" y="1268760"/>
            <a:ext cx="8713787" cy="5113337"/>
          </a:xfrm>
          <a:prstGeom prst="rect">
            <a:avLst/>
          </a:prstGeom>
        </p:spPr>
        <p:txBody>
          <a:bodyPr>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fontAlgn="auto">
              <a:spcBef>
                <a:spcPts val="0"/>
              </a:spcBef>
              <a:spcAft>
                <a:spcPts val="0"/>
              </a:spcAft>
              <a:buFont typeface="Arial" pitchFamily="34" charset="0"/>
              <a:buNone/>
              <a:defRPr/>
            </a:pPr>
            <a:r>
              <a:rPr lang="he-IL" sz="3600" b="1" dirty="0" smtClean="0">
                <a:solidFill>
                  <a:srgbClr val="002060"/>
                </a:solidFill>
              </a:rPr>
              <a:t>     תגובות למצוקות של עם ישראל בעת החדשה</a:t>
            </a:r>
          </a:p>
          <a:p>
            <a:pPr marL="0" indent="0" algn="r" rtl="1" fontAlgn="auto">
              <a:spcBef>
                <a:spcPts val="0"/>
              </a:spcBef>
              <a:spcAft>
                <a:spcPts val="0"/>
              </a:spcAft>
              <a:buFont typeface="Arial" pitchFamily="34" charset="0"/>
              <a:buNone/>
              <a:defRPr/>
            </a:pPr>
            <a:r>
              <a:rPr lang="he-IL" b="1" dirty="0" smtClean="0">
                <a:solidFill>
                  <a:schemeClr val="tx2"/>
                </a:solidFill>
              </a:rPr>
              <a:t>        </a:t>
            </a:r>
          </a:p>
          <a:p>
            <a:pPr marL="0" indent="0" algn="r" rtl="1" fontAlgn="auto">
              <a:spcBef>
                <a:spcPts val="0"/>
              </a:spcBef>
              <a:spcAft>
                <a:spcPts val="0"/>
              </a:spcAft>
              <a:buFont typeface="Arial" pitchFamily="34" charset="0"/>
              <a:buNone/>
              <a:defRPr/>
            </a:pPr>
            <a:r>
              <a:rPr lang="he-IL" b="1" dirty="0" smtClean="0">
                <a:solidFill>
                  <a:schemeClr val="tx2"/>
                </a:solidFill>
              </a:rPr>
              <a:t>        ציונות מדינית	              ציונות תרבותית  </a:t>
            </a:r>
          </a:p>
          <a:p>
            <a:pPr marL="0" indent="0" algn="r" rtl="1" fontAlgn="auto">
              <a:spcBef>
                <a:spcPts val="0"/>
              </a:spcBef>
              <a:spcAft>
                <a:spcPts val="0"/>
              </a:spcAft>
              <a:buFont typeface="Arial" pitchFamily="34" charset="0"/>
              <a:buNone/>
              <a:defRPr/>
            </a:pPr>
            <a:r>
              <a:rPr lang="he-IL" b="1" dirty="0" smtClean="0">
                <a:solidFill>
                  <a:schemeClr val="tx2"/>
                </a:solidFill>
              </a:rPr>
              <a:t>        תיאודור הרצל                    אחד העם  </a:t>
            </a:r>
            <a:r>
              <a:rPr lang="en-US" b="1" dirty="0" smtClean="0">
                <a:solidFill>
                  <a:schemeClr val="tx2"/>
                </a:solidFill>
              </a:rPr>
              <a:t>           </a:t>
            </a:r>
            <a:endParaRPr lang="he-IL" b="1" dirty="0" smtClean="0">
              <a:solidFill>
                <a:schemeClr val="tx2"/>
              </a:solidFill>
            </a:endParaRPr>
          </a:p>
          <a:p>
            <a:pPr marL="0" indent="0" algn="r" rtl="1" fontAlgn="auto">
              <a:spcBef>
                <a:spcPts val="0"/>
              </a:spcBef>
              <a:spcAft>
                <a:spcPts val="0"/>
              </a:spcAft>
              <a:buFont typeface="Arial" pitchFamily="34" charset="0"/>
              <a:buNone/>
              <a:defRPr/>
            </a:pPr>
            <a:r>
              <a:rPr lang="he-IL" b="1" dirty="0" smtClean="0">
                <a:solidFill>
                  <a:schemeClr val="tx2"/>
                </a:solidFill>
              </a:rPr>
              <a:t>         						</a:t>
            </a:r>
          </a:p>
          <a:p>
            <a:pPr algn="r" rtl="1" fontAlgn="auto">
              <a:spcAft>
                <a:spcPts val="0"/>
              </a:spcAft>
              <a:defRPr/>
            </a:pPr>
            <a:endParaRPr lang="he-IL" b="1" dirty="0" smtClean="0">
              <a:solidFill>
                <a:schemeClr val="tx2"/>
              </a:solidFill>
            </a:endParaRPr>
          </a:p>
          <a:p>
            <a:pPr algn="r" rtl="1" fontAlgn="auto">
              <a:spcAft>
                <a:spcPts val="0"/>
              </a:spcAft>
              <a:defRPr/>
            </a:pPr>
            <a:endParaRPr lang="he-IL" b="1" dirty="0" smtClean="0">
              <a:solidFill>
                <a:schemeClr val="tx2"/>
              </a:solidFill>
            </a:endParaRPr>
          </a:p>
          <a:p>
            <a:pPr algn="r" rtl="1" fontAlgn="auto">
              <a:spcAft>
                <a:spcPts val="0"/>
              </a:spcAft>
              <a:defRPr/>
            </a:pPr>
            <a:endParaRPr lang="he-IL" b="1" dirty="0" smtClean="0">
              <a:solidFill>
                <a:schemeClr val="tx2"/>
              </a:solidFill>
            </a:endParaRPr>
          </a:p>
          <a:p>
            <a:pPr marL="0" indent="0" algn="r" rtl="1" fontAlgn="auto">
              <a:spcAft>
                <a:spcPts val="0"/>
              </a:spcAft>
              <a:buFont typeface="Arial" pitchFamily="34" charset="0"/>
              <a:buNone/>
              <a:defRPr/>
            </a:pPr>
            <a:endParaRPr lang="he-IL" b="1" dirty="0" smtClean="0">
              <a:solidFill>
                <a:schemeClr val="tx2"/>
              </a:solidFill>
            </a:endParaRPr>
          </a:p>
          <a:p>
            <a:pPr marL="914400" lvl="2" indent="0" algn="r" rtl="1" fontAlgn="auto">
              <a:spcAft>
                <a:spcPts val="600"/>
              </a:spcAft>
              <a:buFont typeface="Arial" pitchFamily="34" charset="0"/>
              <a:buNone/>
              <a:defRPr/>
            </a:pPr>
            <a:r>
              <a:rPr lang="he-IL" b="1" dirty="0" smtClean="0">
                <a:solidFill>
                  <a:schemeClr val="tx2"/>
                </a:solidFill>
              </a:rPr>
              <a:t>1860 – 1904 </a:t>
            </a:r>
            <a:r>
              <a:rPr lang="en-US" b="1" dirty="0" smtClean="0">
                <a:solidFill>
                  <a:schemeClr val="tx2"/>
                </a:solidFill>
              </a:rPr>
              <a:t>     </a:t>
            </a:r>
            <a:r>
              <a:rPr lang="he-IL" b="1" dirty="0" smtClean="0">
                <a:solidFill>
                  <a:schemeClr val="tx2"/>
                </a:solidFill>
              </a:rPr>
              <a:t>                             1856  - 1927</a:t>
            </a:r>
            <a:endParaRPr lang="en-US" b="1" dirty="0">
              <a:solidFill>
                <a:schemeClr val="tx2"/>
              </a:solidFill>
            </a:endParaRPr>
          </a:p>
        </p:txBody>
      </p:sp>
      <p:pic>
        <p:nvPicPr>
          <p:cNvPr id="5124" name="Picture 4" descr="http://www.notes.co.il/uripaz/user/Achad_Ha_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8688" y="3284538"/>
            <a:ext cx="1509712" cy="193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2" descr="http://www.israelpost.co.il/unforget.nsf/letterspictures/B956D57757A5E9B842256C1A0028BEDC/$File/herzl2.jpg"/>
          <p:cNvPicPr>
            <a:picLocks noChangeAspect="1" noChangeArrowheads="1"/>
          </p:cNvPicPr>
          <p:nvPr/>
        </p:nvPicPr>
        <p:blipFill>
          <a:blip r:embed="rId3">
            <a:extLst>
              <a:ext uri="{28A0092B-C50C-407E-A947-70E740481C1C}">
                <a14:useLocalDpi xmlns:a14="http://schemas.microsoft.com/office/drawing/2010/main" val="0"/>
              </a:ext>
            </a:extLst>
          </a:blip>
          <a:srcRect r="10345"/>
          <a:stretch>
            <a:fillRect/>
          </a:stretch>
        </p:blipFill>
        <p:spPr bwMode="auto">
          <a:xfrm>
            <a:off x="6084888" y="3384550"/>
            <a:ext cx="1871662"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a:defRPr/>
            </a:pPr>
            <a:fld id="{1F8048F5-1BD1-4EF1-842E-15C22B7A864F}"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2746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4000" b="1">
                <a:solidFill>
                  <a:srgbClr val="7030A0"/>
                </a:solidFill>
                <a:latin typeface="Tahoma" pitchFamily="34" charset="0"/>
                <a:cs typeface="Tahoma" pitchFamily="34" charset="0"/>
              </a:rPr>
              <a:t>ציונות מדינית</a:t>
            </a:r>
            <a:r>
              <a:rPr lang="he-IL" sz="4000" b="1">
                <a:solidFill>
                  <a:schemeClr val="tx2"/>
                </a:solidFill>
                <a:latin typeface="Tahoma" pitchFamily="34" charset="0"/>
                <a:cs typeface="Tahoma" pitchFamily="34" charset="0"/>
              </a:rPr>
              <a:t>	  </a:t>
            </a:r>
            <a:r>
              <a:rPr lang="he-IL" sz="4000" b="1">
                <a:solidFill>
                  <a:srgbClr val="0070C0"/>
                </a:solidFill>
                <a:latin typeface="Tahoma" pitchFamily="34" charset="0"/>
                <a:cs typeface="Tahoma" pitchFamily="34" charset="0"/>
              </a:rPr>
              <a:t>ציונות תרבותית</a:t>
            </a:r>
            <a:endParaRPr lang="en-US" sz="4000">
              <a:solidFill>
                <a:srgbClr val="0070C0"/>
              </a:solidFill>
              <a:latin typeface="Tahoma" pitchFamily="34" charset="0"/>
              <a:cs typeface="Tahoma" pitchFamily="34" charset="0"/>
            </a:endParaRPr>
          </a:p>
        </p:txBody>
      </p:sp>
      <p:sp>
        <p:nvSpPr>
          <p:cNvPr id="3" name="Content Placeholder 2"/>
          <p:cNvSpPr txBox="1">
            <a:spLocks/>
          </p:cNvSpPr>
          <p:nvPr/>
        </p:nvSpPr>
        <p:spPr>
          <a:xfrm>
            <a:off x="107950" y="908050"/>
            <a:ext cx="8850313" cy="1584325"/>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rtl="1" fontAlgn="auto">
              <a:lnSpc>
                <a:spcPct val="120000"/>
              </a:lnSpc>
              <a:spcBef>
                <a:spcPts val="0"/>
              </a:spcBef>
              <a:spcAft>
                <a:spcPts val="0"/>
              </a:spcAft>
              <a:buFont typeface="Arial" pitchFamily="34" charset="0"/>
              <a:buNone/>
              <a:defRPr/>
            </a:pPr>
            <a:r>
              <a:rPr lang="he-IL" sz="3600" b="1" smtClean="0"/>
              <a:t>	</a:t>
            </a:r>
            <a:r>
              <a:rPr lang="he-IL" sz="3500" b="1" u="sng" smtClean="0">
                <a:solidFill>
                  <a:srgbClr val="7030A0"/>
                </a:solidFill>
              </a:rPr>
              <a:t>מדינת היהודים</a:t>
            </a:r>
            <a:r>
              <a:rPr lang="he-IL" sz="3500" b="1" smtClean="0"/>
              <a:t>	 </a:t>
            </a:r>
            <a:r>
              <a:rPr lang="en-US" sz="3500" b="1" smtClean="0"/>
              <a:t>/</a:t>
            </a:r>
            <a:r>
              <a:rPr lang="he-IL" sz="3500" b="1" smtClean="0"/>
              <a:t>	</a:t>
            </a:r>
            <a:r>
              <a:rPr lang="he-IL" sz="3500" b="1" u="sng" smtClean="0">
                <a:solidFill>
                  <a:srgbClr val="0070C0"/>
                </a:solidFill>
              </a:rPr>
              <a:t>מדינה יהודית</a:t>
            </a:r>
          </a:p>
          <a:p>
            <a:pPr algn="just" rtl="1" fontAlgn="auto">
              <a:lnSpc>
                <a:spcPct val="110000"/>
              </a:lnSpc>
              <a:spcBef>
                <a:spcPts val="0"/>
              </a:spcBef>
              <a:spcAft>
                <a:spcPts val="0"/>
              </a:spcAft>
              <a:buFont typeface="Arial" pitchFamily="34" charset="0"/>
              <a:buNone/>
              <a:defRPr/>
            </a:pPr>
            <a:r>
              <a:rPr lang="en-US" sz="3500" b="1" smtClean="0">
                <a:solidFill>
                  <a:srgbClr val="7030A0"/>
                </a:solidFill>
              </a:rPr>
              <a:t>    </a:t>
            </a:r>
            <a:r>
              <a:rPr lang="he-IL" sz="3500" b="1" smtClean="0">
                <a:solidFill>
                  <a:srgbClr val="7030A0"/>
                </a:solidFill>
              </a:rPr>
              <a:t>"ככל העמים"              </a:t>
            </a:r>
            <a:r>
              <a:rPr lang="en-US" sz="3500" b="1" smtClean="0">
                <a:solidFill>
                  <a:srgbClr val="7030A0"/>
                </a:solidFill>
              </a:rPr>
              <a:t> </a:t>
            </a:r>
            <a:r>
              <a:rPr lang="he-IL" sz="3500" b="1" smtClean="0">
                <a:solidFill>
                  <a:srgbClr val="7030A0"/>
                </a:solidFill>
              </a:rPr>
              <a:t>  </a:t>
            </a:r>
            <a:r>
              <a:rPr lang="he-IL" sz="3500" b="1" smtClean="0"/>
              <a:t> </a:t>
            </a:r>
            <a:r>
              <a:rPr lang="he-IL" sz="3500" b="1" smtClean="0">
                <a:solidFill>
                  <a:srgbClr val="0070C0"/>
                </a:solidFill>
              </a:rPr>
              <a:t>ייחודי – משימתי</a:t>
            </a:r>
          </a:p>
          <a:p>
            <a:pPr algn="just" rtl="1" fontAlgn="auto">
              <a:lnSpc>
                <a:spcPct val="110000"/>
              </a:lnSpc>
              <a:spcBef>
                <a:spcPts val="0"/>
              </a:spcBef>
              <a:spcAft>
                <a:spcPts val="0"/>
              </a:spcAft>
              <a:buFont typeface="Arial" pitchFamily="34" charset="0"/>
              <a:buNone/>
              <a:defRPr/>
            </a:pPr>
            <a:r>
              <a:rPr lang="en-US" sz="3500" b="1" smtClean="0">
                <a:solidFill>
                  <a:srgbClr val="7030A0"/>
                </a:solidFill>
              </a:rPr>
              <a:t>    </a:t>
            </a:r>
            <a:r>
              <a:rPr lang="he-IL" sz="3500" b="1" smtClean="0">
                <a:solidFill>
                  <a:srgbClr val="7030A0"/>
                </a:solidFill>
              </a:rPr>
              <a:t>במתכונת מערבית</a:t>
            </a:r>
            <a:r>
              <a:rPr lang="he-IL" sz="3500" b="1" smtClean="0"/>
              <a:t>           </a:t>
            </a:r>
            <a:r>
              <a:rPr lang="he-IL" sz="3500" b="1" smtClean="0">
                <a:solidFill>
                  <a:srgbClr val="0070C0"/>
                </a:solidFill>
              </a:rPr>
              <a:t>תשומה של המורשת</a:t>
            </a:r>
          </a:p>
          <a:p>
            <a:pPr algn="ctr" rtl="1" fontAlgn="auto">
              <a:lnSpc>
                <a:spcPct val="170000"/>
              </a:lnSpc>
              <a:spcAft>
                <a:spcPts val="0"/>
              </a:spcAft>
              <a:buFont typeface="Arial" pitchFamily="34" charset="0"/>
              <a:buNone/>
              <a:defRPr/>
            </a:pPr>
            <a:endParaRPr lang="he-IL" sz="3600" b="1" smtClean="0">
              <a:solidFill>
                <a:srgbClr val="FF0000"/>
              </a:solidFill>
            </a:endParaRPr>
          </a:p>
          <a:p>
            <a:pPr algn="ctr" rtl="1" fontAlgn="auto">
              <a:lnSpc>
                <a:spcPct val="170000"/>
              </a:lnSpc>
              <a:spcAft>
                <a:spcPts val="0"/>
              </a:spcAft>
              <a:buFont typeface="Arial" pitchFamily="34" charset="0"/>
              <a:buNone/>
              <a:defRPr/>
            </a:pPr>
            <a:endParaRPr lang="he-IL" sz="3600" b="1" smtClean="0">
              <a:solidFill>
                <a:srgbClr val="FF0000"/>
              </a:solidFill>
            </a:endParaRPr>
          </a:p>
          <a:p>
            <a:pPr algn="ctr" rtl="1" fontAlgn="auto">
              <a:lnSpc>
                <a:spcPct val="170000"/>
              </a:lnSpc>
              <a:spcAft>
                <a:spcPts val="0"/>
              </a:spcAft>
              <a:buFont typeface="Arial" pitchFamily="34" charset="0"/>
              <a:buNone/>
              <a:defRPr/>
            </a:pPr>
            <a:endParaRPr lang="he-IL" sz="3600" b="1" smtClean="0">
              <a:solidFill>
                <a:srgbClr val="FF0000"/>
              </a:solidFill>
            </a:endParaRPr>
          </a:p>
          <a:p>
            <a:pPr algn="ctr" rtl="1" fontAlgn="auto">
              <a:lnSpc>
                <a:spcPct val="170000"/>
              </a:lnSpc>
              <a:spcAft>
                <a:spcPts val="0"/>
              </a:spcAft>
              <a:buFont typeface="Arial" pitchFamily="34" charset="0"/>
              <a:buNone/>
              <a:defRPr/>
            </a:pPr>
            <a:endParaRPr lang="he-IL" sz="3600" b="1" dirty="0">
              <a:solidFill>
                <a:srgbClr val="FF0000"/>
              </a:solidFill>
            </a:endParaRPr>
          </a:p>
        </p:txBody>
      </p:sp>
      <p:sp>
        <p:nvSpPr>
          <p:cNvPr id="4" name="TextBox 3"/>
          <p:cNvSpPr txBox="1"/>
          <p:nvPr/>
        </p:nvSpPr>
        <p:spPr>
          <a:xfrm>
            <a:off x="34925" y="2374900"/>
            <a:ext cx="8775700" cy="2062163"/>
          </a:xfrm>
          <a:prstGeom prst="rect">
            <a:avLst/>
          </a:prstGeom>
          <a:noFill/>
        </p:spPr>
        <p:txBody>
          <a:bodyPr rtlCol="1">
            <a:spAutoFit/>
          </a:bodyPr>
          <a:lstStyle/>
          <a:p>
            <a:pPr algn="r" rtl="1" fontAlgn="auto">
              <a:spcBef>
                <a:spcPts val="0"/>
              </a:spcBef>
              <a:spcAft>
                <a:spcPts val="0"/>
              </a:spcAft>
              <a:defRPr/>
            </a:pPr>
            <a:r>
              <a:rPr lang="he-IL" sz="3200" b="1" u="sng" dirty="0">
                <a:solidFill>
                  <a:srgbClr val="7030A0"/>
                </a:solidFill>
                <a:latin typeface="+mn-lt"/>
                <a:cs typeface="+mn-cs"/>
              </a:rPr>
              <a:t>בגלל מצוקה פיזית</a:t>
            </a:r>
            <a:r>
              <a:rPr lang="he-IL" sz="3200" b="1" u="sng" dirty="0">
                <a:latin typeface="+mn-lt"/>
                <a:cs typeface="+mn-cs"/>
              </a:rPr>
              <a:t> </a:t>
            </a:r>
            <a:r>
              <a:rPr lang="he-IL" sz="3200" b="1" dirty="0">
                <a:latin typeface="+mn-lt"/>
                <a:cs typeface="+mn-cs"/>
              </a:rPr>
              <a:t>        </a:t>
            </a:r>
            <a:r>
              <a:rPr lang="he-IL" sz="3200" b="1" u="sng" dirty="0">
                <a:latin typeface="+mn-lt"/>
                <a:cs typeface="+mn-cs"/>
              </a:rPr>
              <a:t> </a:t>
            </a:r>
            <a:r>
              <a:rPr lang="he-IL" sz="3200" b="1" u="sng" dirty="0">
                <a:solidFill>
                  <a:srgbClr val="0070C0"/>
                </a:solidFill>
                <a:latin typeface="+mn-lt"/>
                <a:cs typeface="+mn-cs"/>
              </a:rPr>
              <a:t>בגלל מצוקה תרבותית</a:t>
            </a:r>
            <a:endParaRPr lang="en-US" sz="3200" b="1" u="sng" dirty="0">
              <a:solidFill>
                <a:srgbClr val="0070C0"/>
              </a:solidFill>
              <a:latin typeface="+mn-lt"/>
              <a:cs typeface="+mn-cs"/>
            </a:endParaRPr>
          </a:p>
          <a:p>
            <a:pPr algn="r" rtl="1" fontAlgn="auto">
              <a:spcBef>
                <a:spcPts val="0"/>
              </a:spcBef>
              <a:spcAft>
                <a:spcPts val="0"/>
              </a:spcAft>
              <a:defRPr/>
            </a:pPr>
            <a:r>
              <a:rPr lang="he-IL" sz="3200" b="1" dirty="0">
                <a:solidFill>
                  <a:srgbClr val="7030A0"/>
                </a:solidFill>
                <a:latin typeface="+mn-lt"/>
                <a:cs typeface="+mn-cs"/>
              </a:rPr>
              <a:t>(אנטי-שמיות)              </a:t>
            </a:r>
            <a:r>
              <a:rPr lang="he-IL" sz="3200" b="1" dirty="0">
                <a:solidFill>
                  <a:srgbClr val="0070C0"/>
                </a:solidFill>
                <a:latin typeface="+mn-lt"/>
                <a:cs typeface="+mn-cs"/>
              </a:rPr>
              <a:t>התבוללות (בפרט תרבותית)</a:t>
            </a:r>
            <a:endParaRPr lang="en-US" sz="3200" b="1" dirty="0">
              <a:solidFill>
                <a:srgbClr val="0070C0"/>
              </a:solidFill>
              <a:latin typeface="+mn-lt"/>
              <a:cs typeface="+mn-cs"/>
            </a:endParaRPr>
          </a:p>
          <a:p>
            <a:pPr algn="r" rtl="1" fontAlgn="auto">
              <a:spcBef>
                <a:spcPts val="0"/>
              </a:spcBef>
              <a:spcAft>
                <a:spcPts val="0"/>
              </a:spcAft>
              <a:defRPr/>
            </a:pPr>
            <a:r>
              <a:rPr lang="en-US" sz="3200" b="1" dirty="0">
                <a:solidFill>
                  <a:schemeClr val="accent4">
                    <a:lumMod val="50000"/>
                  </a:schemeClr>
                </a:solidFill>
                <a:latin typeface="+mn-lt"/>
                <a:cs typeface="+mn-cs"/>
              </a:rPr>
              <a:t> </a:t>
            </a:r>
            <a:r>
              <a:rPr lang="he-IL" sz="3200" b="1" dirty="0">
                <a:solidFill>
                  <a:schemeClr val="accent4">
                    <a:lumMod val="50000"/>
                  </a:schemeClr>
                </a:solidFill>
                <a:latin typeface="+mn-lt"/>
                <a:cs typeface="+mn-cs"/>
              </a:rPr>
              <a:t>תועלתי     </a:t>
            </a:r>
            <a:r>
              <a:rPr lang="en-US" sz="3200" b="1" dirty="0">
                <a:solidFill>
                  <a:schemeClr val="accent4">
                    <a:lumMod val="50000"/>
                  </a:schemeClr>
                </a:solidFill>
                <a:latin typeface="+mn-lt"/>
                <a:cs typeface="+mn-cs"/>
              </a:rPr>
              <a:t> </a:t>
            </a:r>
            <a:r>
              <a:rPr lang="he-IL" sz="3200" b="1" dirty="0">
                <a:solidFill>
                  <a:schemeClr val="accent4">
                    <a:lumMod val="50000"/>
                  </a:schemeClr>
                </a:solidFill>
                <a:latin typeface="+mn-lt"/>
                <a:cs typeface="+mn-cs"/>
              </a:rPr>
              <a:t>                    </a:t>
            </a:r>
            <a:r>
              <a:rPr lang="he-IL" sz="3200" b="1" dirty="0">
                <a:solidFill>
                  <a:srgbClr val="0070C0"/>
                </a:solidFill>
                <a:latin typeface="+mn-lt"/>
                <a:cs typeface="+mn-cs"/>
              </a:rPr>
              <a:t>ערכי - מהותי</a:t>
            </a:r>
          </a:p>
          <a:p>
            <a:pPr algn="r" rtl="1" fontAlgn="auto">
              <a:spcBef>
                <a:spcPts val="0"/>
              </a:spcBef>
              <a:spcAft>
                <a:spcPts val="0"/>
              </a:spcAft>
              <a:defRPr/>
            </a:pPr>
            <a:r>
              <a:rPr lang="he-IL" sz="3200" b="1" dirty="0">
                <a:solidFill>
                  <a:srgbClr val="7030A0"/>
                </a:solidFill>
                <a:latin typeface="+mn-lt"/>
                <a:cs typeface="+mn-cs"/>
              </a:rPr>
              <a:t>בטחון פיזי וכלכלי</a:t>
            </a:r>
            <a:r>
              <a:rPr lang="he-IL" sz="3200" b="1" dirty="0">
                <a:latin typeface="+mn-lt"/>
                <a:cs typeface="+mn-cs"/>
              </a:rPr>
              <a:t>            </a:t>
            </a:r>
            <a:r>
              <a:rPr lang="he-IL" sz="3200" b="1" dirty="0">
                <a:solidFill>
                  <a:srgbClr val="0070C0"/>
                </a:solidFill>
                <a:latin typeface="+mn-lt"/>
                <a:cs typeface="+mn-cs"/>
              </a:rPr>
              <a:t>המשך קיום </a:t>
            </a:r>
            <a:r>
              <a:rPr lang="he-IL" sz="3200" b="1" u="sng" dirty="0">
                <a:solidFill>
                  <a:srgbClr val="0070C0"/>
                </a:solidFill>
                <a:latin typeface="+mn-lt"/>
                <a:cs typeface="+mn-cs"/>
              </a:rPr>
              <a:t>יוצר</a:t>
            </a:r>
            <a:r>
              <a:rPr lang="he-IL" sz="3200" b="1" dirty="0">
                <a:solidFill>
                  <a:srgbClr val="0070C0"/>
                </a:solidFill>
                <a:latin typeface="+mn-lt"/>
                <a:cs typeface="+mn-cs"/>
              </a:rPr>
              <a:t> לעם</a:t>
            </a:r>
          </a:p>
        </p:txBody>
      </p:sp>
      <p:sp>
        <p:nvSpPr>
          <p:cNvPr id="5" name="TextBox 4"/>
          <p:cNvSpPr txBox="1">
            <a:spLocks noChangeArrowheads="1"/>
          </p:cNvSpPr>
          <p:nvPr/>
        </p:nvSpPr>
        <p:spPr bwMode="auto">
          <a:xfrm>
            <a:off x="261938" y="4508500"/>
            <a:ext cx="8548687"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r>
              <a:rPr lang="he-IL" sz="3200" b="1" u="sng">
                <a:solidFill>
                  <a:srgbClr val="7030A0"/>
                </a:solidFill>
              </a:rPr>
              <a:t>מטרה מוגדרת סופית</a:t>
            </a:r>
            <a:r>
              <a:rPr lang="he-IL" sz="3200" b="1" u="sng"/>
              <a:t> </a:t>
            </a:r>
            <a:r>
              <a:rPr lang="he-IL" sz="3200" b="1"/>
              <a:t>     </a:t>
            </a:r>
            <a:r>
              <a:rPr lang="he-IL" sz="3200" b="1" u="sng">
                <a:solidFill>
                  <a:srgbClr val="0070C0"/>
                </a:solidFill>
              </a:rPr>
              <a:t>מטרה אין-סופית</a:t>
            </a:r>
            <a:endParaRPr lang="en-US" sz="3200" b="1" u="sng">
              <a:solidFill>
                <a:srgbClr val="0070C0"/>
              </a:solidFill>
            </a:endParaRPr>
          </a:p>
          <a:p>
            <a:pPr algn="r"/>
            <a:r>
              <a:rPr lang="he-IL" sz="3200" b="1">
                <a:solidFill>
                  <a:srgbClr val="7030A0"/>
                </a:solidFill>
              </a:rPr>
              <a:t> כעת - "פוסט-ציוני"        </a:t>
            </a:r>
            <a:r>
              <a:rPr lang="he-IL" sz="3200" b="1">
                <a:solidFill>
                  <a:srgbClr val="0070C0"/>
                </a:solidFill>
              </a:rPr>
              <a:t>מדינה יהודית – מהי?!</a:t>
            </a:r>
          </a:p>
        </p:txBody>
      </p:sp>
      <p:sp>
        <p:nvSpPr>
          <p:cNvPr id="6" name="TextBox 5"/>
          <p:cNvSpPr txBox="1">
            <a:spLocks noChangeArrowheads="1"/>
          </p:cNvSpPr>
          <p:nvPr/>
        </p:nvSpPr>
        <p:spPr bwMode="auto">
          <a:xfrm>
            <a:off x="539750" y="5661025"/>
            <a:ext cx="817721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2800" b="1">
                <a:solidFill>
                  <a:srgbClr val="FF0000"/>
                </a:solidFill>
              </a:rPr>
              <a:t>עמדה: המדינה קיימת.  כעת, האתגר הוא ציוני-תרבותי </a:t>
            </a:r>
          </a:p>
          <a:p>
            <a:pPr algn="ctr" rtl="1"/>
            <a:r>
              <a:rPr lang="he-IL" sz="2800" b="1">
                <a:solidFill>
                  <a:srgbClr val="FF0000"/>
                </a:solidFill>
              </a:rPr>
              <a:t>= עיצוב דמותה היהודית-ציונית-דמוקרטית של המדינה.</a:t>
            </a:r>
            <a:endParaRPr lang="en-US" sz="2800" b="1">
              <a:solidFill>
                <a:srgbClr val="FF0000"/>
              </a:solidFill>
            </a:endParaRPr>
          </a:p>
        </p:txBody>
      </p:sp>
      <p:sp>
        <p:nvSpPr>
          <p:cNvPr id="7" name="Slide Number Placeholder 6"/>
          <p:cNvSpPr>
            <a:spLocks noGrp="1"/>
          </p:cNvSpPr>
          <p:nvPr>
            <p:ph type="sldNum" sz="quarter" idx="12"/>
          </p:nvPr>
        </p:nvSpPr>
        <p:spPr/>
        <p:txBody>
          <a:bodyPr/>
          <a:lstStyle/>
          <a:p>
            <a:pPr>
              <a:defRPr/>
            </a:pPr>
            <a:fld id="{5BA626DE-3F71-498B-9A9A-512DCAAF4812}" type="slidenum">
              <a:rPr lang="en-US"/>
              <a:pPr>
                <a:defRPr/>
              </a:pPr>
              <a:t>7</a:t>
            </a:fld>
            <a:endParaRPr lang="en-US"/>
          </a:p>
        </p:txBody>
      </p:sp>
      <p:sp>
        <p:nvSpPr>
          <p:cNvPr id="8" name="Rectangle 7"/>
          <p:cNvSpPr/>
          <p:nvPr/>
        </p:nvSpPr>
        <p:spPr>
          <a:xfrm>
            <a:off x="5008995" y="3244334"/>
            <a:ext cx="184731" cy="369332"/>
          </a:xfrm>
          <a:prstGeom prst="rect">
            <a:avLst/>
          </a:prstGeom>
        </p:spPr>
        <p:txBody>
          <a:bodyPr wrap="none">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500"/>
                                        <p:tgtEl>
                                          <p:spTgt spid="4">
                                            <p:txEl>
                                              <p:pRg st="1" end="1"/>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Effect transition="in" filter="fade">
                                      <p:cBhvr>
                                        <p:cTn id="29" dur="500"/>
                                        <p:tgtEl>
                                          <p:spTgt spid="4">
                                            <p:txEl>
                                              <p:pRg st="2" end="2"/>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fade">
                                      <p:cBhvr>
                                        <p:cTn id="32" dur="500"/>
                                        <p:tgtEl>
                                          <p:spTgt spid="4">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fade">
                                      <p:cBhvr>
                                        <p:cTn id="37" dur="500"/>
                                        <p:tgtEl>
                                          <p:spTgt spid="5">
                                            <p:txEl>
                                              <p:pRg st="0" end="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5">
                                            <p:txEl>
                                              <p:pRg st="1" end="1"/>
                                            </p:txEl>
                                          </p:spTgt>
                                        </p:tgtEl>
                                        <p:attrNameLst>
                                          <p:attrName>style.visibility</p:attrName>
                                        </p:attrNameLst>
                                      </p:cBhvr>
                                      <p:to>
                                        <p:strVal val="visible"/>
                                      </p:to>
                                    </p:set>
                                    <p:animEffect transition="in" filter="fade">
                                      <p:cBhvr>
                                        <p:cTn id="40" dur="500"/>
                                        <p:tgtEl>
                                          <p:spTgt spid="5">
                                            <p:txEl>
                                              <p:pRg st="1" end="1"/>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2" presetClass="entr" presetSubtype="0" fill="hold" nodeType="clickEffect">
                                  <p:stCondLst>
                                    <p:cond delay="0"/>
                                  </p:stCondLst>
                                  <p:childTnLst>
                                    <p:set>
                                      <p:cBhvr>
                                        <p:cTn id="44" dur="1" fill="hold">
                                          <p:stCondLst>
                                            <p:cond delay="0"/>
                                          </p:stCondLst>
                                        </p:cTn>
                                        <p:tgtEl>
                                          <p:spTgt spid="6">
                                            <p:txEl>
                                              <p:pRg st="0" end="0"/>
                                            </p:txEl>
                                          </p:spTgt>
                                        </p:tgtEl>
                                        <p:attrNameLst>
                                          <p:attrName>style.visibility</p:attrName>
                                        </p:attrNameLst>
                                      </p:cBhvr>
                                      <p:to>
                                        <p:strVal val="visible"/>
                                      </p:to>
                                    </p:set>
                                    <p:animEffect transition="in" filter="fade">
                                      <p:cBhvr>
                                        <p:cTn id="45" dur="1000"/>
                                        <p:tgtEl>
                                          <p:spTgt spid="6">
                                            <p:txEl>
                                              <p:pRg st="0" end="0"/>
                                            </p:txEl>
                                          </p:spTgt>
                                        </p:tgtEl>
                                      </p:cBhvr>
                                    </p:animEffect>
                                    <p:anim calcmode="lin" valueType="num">
                                      <p:cBhvr>
                                        <p:cTn id="4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47" dur="1000" fill="hold"/>
                                        <p:tgtEl>
                                          <p:spTgt spid="6">
                                            <p:txEl>
                                              <p:pRg st="0" end="0"/>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6">
                                            <p:txEl>
                                              <p:pRg st="1" end="1"/>
                                            </p:txEl>
                                          </p:spTgt>
                                        </p:tgtEl>
                                        <p:attrNameLst>
                                          <p:attrName>style.visibility</p:attrName>
                                        </p:attrNameLst>
                                      </p:cBhvr>
                                      <p:to>
                                        <p:strVal val="visible"/>
                                      </p:to>
                                    </p:set>
                                    <p:animEffect transition="in" filter="fade">
                                      <p:cBhvr>
                                        <p:cTn id="50" dur="1000"/>
                                        <p:tgtEl>
                                          <p:spTgt spid="6">
                                            <p:txEl>
                                              <p:pRg st="1" end="1"/>
                                            </p:txEl>
                                          </p:spTgt>
                                        </p:tgtEl>
                                      </p:cBhvr>
                                    </p:animEffect>
                                    <p:anim calcmode="lin" valueType="num">
                                      <p:cBhvr>
                                        <p:cTn id="51"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52"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457200" y="288032"/>
            <a:ext cx="8039100" cy="620688"/>
          </a:xfrm>
          <a:prstGeom prst="rect">
            <a:avLst/>
          </a:prstGeom>
        </p:spPr>
        <p:txBody>
          <a:bodyPr>
            <a:normAutofit fontScale="45000" lnSpcReduction="20000"/>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1"/>
            <a:r>
              <a:rPr lang="en-US" b="1" smtClean="0">
                <a:solidFill>
                  <a:schemeClr val="accent1">
                    <a:lumMod val="50000"/>
                  </a:schemeClr>
                </a:solidFill>
                <a:cs typeface="+mn-cs"/>
              </a:rPr>
              <a:t/>
            </a:r>
            <a:br>
              <a:rPr lang="en-US" b="1" smtClean="0">
                <a:solidFill>
                  <a:schemeClr val="accent1">
                    <a:lumMod val="50000"/>
                  </a:schemeClr>
                </a:solidFill>
                <a:cs typeface="+mn-cs"/>
              </a:rPr>
            </a:br>
            <a:endParaRPr lang="en-CA" b="1" dirty="0" smtClean="0">
              <a:solidFill>
                <a:schemeClr val="accent1">
                  <a:lumMod val="50000"/>
                </a:schemeClr>
              </a:solidFill>
              <a:cs typeface="+mn-cs"/>
            </a:endParaRPr>
          </a:p>
        </p:txBody>
      </p:sp>
      <p:sp>
        <p:nvSpPr>
          <p:cNvPr id="3" name="Rectangle 5"/>
          <p:cNvSpPr txBox="1">
            <a:spLocks noChangeArrowheads="1"/>
          </p:cNvSpPr>
          <p:nvPr/>
        </p:nvSpPr>
        <p:spPr>
          <a:xfrm>
            <a:off x="457200" y="764704"/>
            <a:ext cx="8336233" cy="1185511"/>
          </a:xfrm>
          <a:prstGeom prst="rect">
            <a:avLst/>
          </a:prstGeom>
        </p:spPr>
        <p:txBody>
          <a:bodyPr>
            <a:normAutofit fontScale="925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a:spcBef>
                <a:spcPts val="0"/>
              </a:spcBef>
              <a:buFont typeface="Arial" charset="0"/>
              <a:buNone/>
              <a:defRPr/>
            </a:pPr>
            <a:r>
              <a:rPr lang="he-IL" sz="3600" b="1" dirty="0" smtClean="0">
                <a:solidFill>
                  <a:srgbClr val="C00000"/>
                </a:solidFill>
              </a:rPr>
              <a:t>מדינה יהודית כמסגרת לתחיה יהודית לאומית</a:t>
            </a:r>
          </a:p>
          <a:p>
            <a:pPr marL="0" indent="0" algn="ctr" rtl="1">
              <a:spcBef>
                <a:spcPts val="0"/>
              </a:spcBef>
              <a:buFont typeface="Arial" charset="0"/>
              <a:buNone/>
              <a:defRPr/>
            </a:pPr>
            <a:r>
              <a:rPr lang="he-IL" sz="3600" b="1" dirty="0" smtClean="0">
                <a:solidFill>
                  <a:srgbClr val="C00000"/>
                </a:solidFill>
              </a:rPr>
              <a:t>חזון נבואי של תיקון אדם – עם - עולם</a:t>
            </a:r>
            <a:endParaRPr lang="en-CA" sz="3600" b="1" dirty="0" smtClean="0">
              <a:solidFill>
                <a:srgbClr val="C00000"/>
              </a:solidFill>
            </a:endParaRPr>
          </a:p>
        </p:txBody>
      </p:sp>
      <p:graphicFrame>
        <p:nvGraphicFramePr>
          <p:cNvPr id="4" name="Group 109"/>
          <p:cNvGraphicFramePr>
            <a:graphicFrameLocks/>
          </p:cNvGraphicFramePr>
          <p:nvPr>
            <p:extLst>
              <p:ext uri="{D42A27DB-BD31-4B8C-83A1-F6EECF244321}">
                <p14:modId xmlns:p14="http://schemas.microsoft.com/office/powerpoint/2010/main" val="3581411133"/>
              </p:ext>
            </p:extLst>
          </p:nvPr>
        </p:nvGraphicFramePr>
        <p:xfrm>
          <a:off x="685800" y="3417227"/>
          <a:ext cx="7696200" cy="2244021"/>
        </p:xfrm>
        <a:graphic>
          <a:graphicData uri="http://schemas.openxmlformats.org/drawingml/2006/table">
            <a:tbl>
              <a:tblPr/>
              <a:tblGrid>
                <a:gridCol w="4267200"/>
                <a:gridCol w="3429000"/>
              </a:tblGrid>
              <a:tr h="1142801">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he-IL" sz="3200" b="1" i="0" u="none" strike="noStrike" cap="none" normalizeH="0" baseline="0" dirty="0" smtClean="0">
                          <a:ln>
                            <a:noFill/>
                          </a:ln>
                          <a:solidFill>
                            <a:srgbClr val="FF0000"/>
                          </a:solidFill>
                          <a:effectLst/>
                          <a:latin typeface="Arial" charset="0"/>
                          <a:cs typeface="Arial" charset="0"/>
                        </a:rPr>
                        <a:t> </a:t>
                      </a:r>
                      <a:r>
                        <a:rPr kumimoji="0" lang="he-IL" sz="3200" b="1" i="0" u="none" strike="noStrike" cap="none" normalizeH="0" baseline="0" dirty="0" smtClean="0">
                          <a:ln>
                            <a:noFill/>
                          </a:ln>
                          <a:solidFill>
                            <a:schemeClr val="tx1"/>
                          </a:solidFill>
                          <a:effectLst/>
                          <a:latin typeface="Arial" charset="0"/>
                          <a:cs typeface="Arial" charset="0"/>
                        </a:rPr>
                        <a:t>אחד העם)            </a:t>
                      </a:r>
                      <a:r>
                        <a:rPr kumimoji="0" lang="he-IL" sz="3200" b="1" i="0" u="none" strike="noStrike" cap="none" normalizeH="0" baseline="0" dirty="0" smtClean="0">
                          <a:ln>
                            <a:noFill/>
                          </a:ln>
                          <a:solidFill>
                            <a:srgbClr val="FF0000"/>
                          </a:solidFill>
                          <a:effectLst/>
                          <a:latin typeface="Arial" charset="0"/>
                          <a:cs typeface="Arial" charset="0"/>
                        </a:rPr>
                        <a:t>נביא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he-IL" sz="3200" b="1" i="0" u="none" strike="noStrike" cap="none" normalizeH="0" baseline="0" dirty="0" smtClean="0">
                          <a:ln>
                            <a:noFill/>
                          </a:ln>
                          <a:solidFill>
                            <a:srgbClr val="FF0000"/>
                          </a:solidFill>
                          <a:effectLst/>
                          <a:latin typeface="Arial" charset="0"/>
                          <a:cs typeface="Arial" charset="0"/>
                        </a:rPr>
                        <a:t>                       "תנועה"</a:t>
                      </a:r>
                      <a:endParaRPr kumimoji="0" lang="en-CA" sz="3200" b="1" i="0" u="none" strike="noStrike" cap="none" normalizeH="0" baseline="0" dirty="0" smtClean="0">
                        <a:ln>
                          <a:noFill/>
                        </a:ln>
                        <a:solidFill>
                          <a:srgbClr val="FF0000"/>
                        </a:solidFill>
                        <a:effectLst/>
                        <a:latin typeface="Arial" charset="0"/>
                        <a:cs typeface="Arial" charset="0"/>
                      </a:endParaRPr>
                    </a:p>
                  </a:txBody>
                  <a:tcPr marT="45713" marB="45713" horzOverflow="overflow">
                    <a:lnL cap="flat">
                      <a:noFill/>
                    </a:lnL>
                    <a:lnR>
                      <a:noFill/>
                    </a:lnR>
                    <a:lnT cap="fla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he-IL" sz="3200" b="1" i="0" u="none" strike="noStrike" cap="none" normalizeH="0" baseline="0" dirty="0" smtClean="0">
                          <a:ln>
                            <a:noFill/>
                          </a:ln>
                          <a:solidFill>
                            <a:srgbClr val="00B050"/>
                          </a:solidFill>
                          <a:effectLst/>
                          <a:latin typeface="Arial" charset="0"/>
                          <a:cs typeface="Arial" charset="0"/>
                        </a:rPr>
                        <a:t>כהן       </a:t>
                      </a:r>
                      <a:r>
                        <a:rPr kumimoji="0" lang="he-IL" sz="3200" b="1" i="0" u="none" strike="noStrike" cap="none" normalizeH="0" baseline="0" dirty="0" smtClean="0">
                          <a:ln>
                            <a:noFill/>
                          </a:ln>
                          <a:solidFill>
                            <a:schemeClr val="tx1"/>
                          </a:solidFill>
                          <a:effectLst/>
                          <a:latin typeface="Arial" charset="0"/>
                          <a:cs typeface="Arial" charset="0"/>
                        </a:rPr>
                        <a:t>(מתכון  של</a:t>
                      </a:r>
                      <a:endParaRPr kumimoji="0" lang="en-US" sz="3200" b="1" i="0" u="none" strike="noStrike" cap="none" normalizeH="0" baseline="0" dirty="0" smtClean="0">
                        <a:ln>
                          <a:noFill/>
                        </a:ln>
                        <a:solidFill>
                          <a:schemeClr val="tx1"/>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he-IL" sz="2800" b="1" i="0" u="none" strike="noStrike" cap="none" normalizeH="0" baseline="0" dirty="0" smtClean="0">
                          <a:ln>
                            <a:noFill/>
                          </a:ln>
                          <a:solidFill>
                            <a:srgbClr val="00B050"/>
                          </a:solidFill>
                          <a:effectLst/>
                          <a:latin typeface="Arial" charset="0"/>
                          <a:cs typeface="Arial" charset="0"/>
                        </a:rPr>
                        <a:t> "ארגון"  </a:t>
                      </a:r>
                      <a:r>
                        <a:rPr kumimoji="0" lang="en-US" sz="2800" b="1" i="0" u="none" strike="noStrike" cap="none" normalizeH="0" baseline="0" dirty="0" smtClean="0">
                          <a:ln>
                            <a:noFill/>
                          </a:ln>
                          <a:solidFill>
                            <a:srgbClr val="00B050"/>
                          </a:solidFill>
                          <a:effectLst/>
                          <a:latin typeface="Arial" charset="0"/>
                          <a:cs typeface="Arial" charset="0"/>
                        </a:rPr>
                        <a:t>“</a:t>
                      </a:r>
                      <a:r>
                        <a:rPr kumimoji="0" lang="he-IL" sz="2800" b="1" i="0" u="none" strike="noStrike" cap="none" normalizeH="0" baseline="0" dirty="0" smtClean="0">
                          <a:ln>
                            <a:noFill/>
                          </a:ln>
                          <a:solidFill>
                            <a:srgbClr val="00B050"/>
                          </a:solidFill>
                          <a:effectLst/>
                          <a:latin typeface="Arial" charset="0"/>
                          <a:cs typeface="Arial" charset="0"/>
                        </a:rPr>
                        <a:t>ממסד</a:t>
                      </a:r>
                      <a:r>
                        <a:rPr kumimoji="0" lang="en-US" sz="2800" b="1" i="0" u="none" strike="noStrike" cap="none" normalizeH="0" baseline="0" dirty="0" smtClean="0">
                          <a:ln>
                            <a:noFill/>
                          </a:ln>
                          <a:solidFill>
                            <a:srgbClr val="00B050"/>
                          </a:solidFill>
                          <a:effectLst/>
                          <a:latin typeface="Arial" charset="0"/>
                          <a:cs typeface="Arial" charset="0"/>
                        </a:rPr>
                        <a:t>”</a:t>
                      </a:r>
                      <a:endParaRPr kumimoji="0" lang="en-CA" sz="2800" b="1" i="0" u="none" strike="noStrike" cap="none" normalizeH="0" baseline="0" dirty="0" smtClean="0">
                        <a:ln>
                          <a:noFill/>
                        </a:ln>
                        <a:solidFill>
                          <a:srgbClr val="00B050"/>
                        </a:solidFill>
                        <a:effectLst/>
                        <a:latin typeface="Arial" charset="0"/>
                        <a:cs typeface="Arial" charset="0"/>
                      </a:endParaRPr>
                    </a:p>
                  </a:txBody>
                  <a:tcPr marT="45713" marB="45713" horzOverflow="overflow">
                    <a:lnL>
                      <a:noFill/>
                    </a:lnL>
                    <a:lnR cap="flat">
                      <a:noFill/>
                    </a:lnR>
                    <a:lnT cap="flat">
                      <a:noFill/>
                    </a:lnT>
                    <a:lnB>
                      <a:noFill/>
                    </a:lnB>
                    <a:lnTlToBr>
                      <a:noFill/>
                    </a:lnTlToBr>
                    <a:lnBlToTr>
                      <a:noFill/>
                    </a:lnBlToTr>
                    <a:noFill/>
                  </a:tcPr>
                </a:tc>
              </a:tr>
              <a:tr h="1079699">
                <a:tc gridSpan="2">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                       </a:t>
                      </a:r>
                      <a:r>
                        <a:rPr kumimoji="0" lang="he-IL" sz="2800" b="0" i="0" u="none" strike="noStrike" cap="none" normalizeH="0" baseline="0" dirty="0" smtClean="0">
                          <a:ln>
                            <a:noFill/>
                          </a:ln>
                          <a:solidFill>
                            <a:schemeClr val="tx1"/>
                          </a:solidFill>
                          <a:effectLst/>
                          <a:latin typeface="Arial" charset="0"/>
                          <a:cs typeface="Arial" charset="0"/>
                        </a:rPr>
                        <a:t> </a:t>
                      </a:r>
                      <a:r>
                        <a:rPr kumimoji="0" lang="he-IL" sz="3200" b="1" i="0" u="none" strike="noStrike" cap="none" normalizeH="0" baseline="0" dirty="0" smtClean="0">
                          <a:ln>
                            <a:noFill/>
                          </a:ln>
                          <a:solidFill>
                            <a:srgbClr val="CC6600"/>
                          </a:solidFill>
                          <a:effectLst/>
                          <a:latin typeface="Arial" charset="0"/>
                          <a:cs typeface="Arial" charset="0"/>
                        </a:rPr>
                        <a:t>מתח       </a:t>
                      </a:r>
                      <a:endParaRPr kumimoji="0" lang="en-US" sz="3200" b="1" i="0" u="none" strike="noStrike" cap="none" normalizeH="0" baseline="0" dirty="0" smtClean="0">
                        <a:ln>
                          <a:noFill/>
                        </a:ln>
                        <a:solidFill>
                          <a:srgbClr val="CC6600"/>
                        </a:solidFill>
                        <a:effectLst/>
                        <a:latin typeface="Arial" charset="0"/>
                        <a:cs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800" b="1" i="0" u="none" strike="noStrike" cap="none" normalizeH="0" baseline="0" dirty="0" smtClean="0">
                          <a:ln>
                            <a:noFill/>
                          </a:ln>
                          <a:solidFill>
                            <a:srgbClr val="CC6600"/>
                          </a:solidFill>
                          <a:effectLst/>
                          <a:latin typeface="Arial" charset="0"/>
                          <a:cs typeface="Arial" charset="0"/>
                        </a:rPr>
                        <a:t>                        </a:t>
                      </a:r>
                      <a:r>
                        <a:rPr kumimoji="0" lang="he-IL" sz="3200" b="1" i="0" u="none" strike="noStrike" cap="none" normalizeH="0" baseline="0" dirty="0" smtClean="0">
                          <a:ln>
                            <a:noFill/>
                          </a:ln>
                          <a:solidFill>
                            <a:srgbClr val="CC6600"/>
                          </a:solidFill>
                          <a:effectLst/>
                          <a:latin typeface="Arial" charset="0"/>
                          <a:cs typeface="Arial" charset="0"/>
                        </a:rPr>
                        <a:t>בונה</a:t>
                      </a:r>
                      <a:r>
                        <a:rPr kumimoji="0" lang="he-IL" sz="2800" b="1" i="0" u="none" strike="noStrike" cap="none" normalizeH="0" baseline="0" dirty="0" smtClean="0">
                          <a:ln>
                            <a:noFill/>
                          </a:ln>
                          <a:solidFill>
                            <a:srgbClr val="CC6600"/>
                          </a:solidFill>
                          <a:effectLst/>
                          <a:latin typeface="Arial" charset="0"/>
                          <a:cs typeface="Arial" charset="0"/>
                        </a:rPr>
                        <a:t>        </a:t>
                      </a:r>
                      <a:endParaRPr kumimoji="0" lang="en-CA" sz="2800" b="1" i="0" u="none" strike="noStrike" cap="none" normalizeH="0" baseline="0" dirty="0" smtClean="0">
                        <a:ln>
                          <a:noFill/>
                        </a:ln>
                        <a:solidFill>
                          <a:srgbClr val="CC6600"/>
                        </a:solidFill>
                        <a:effectLst/>
                        <a:latin typeface="Arial" charset="0"/>
                        <a:cs typeface="Arial" charset="0"/>
                      </a:endParaRPr>
                    </a:p>
                  </a:txBody>
                  <a:tcPr marT="45713" marB="45713" horzOverflow="overflow">
                    <a:lnL cap="flat">
                      <a:noFill/>
                    </a:lnL>
                    <a:lnR cap="flat">
                      <a:noFill/>
                    </a:lnR>
                    <a:lnT>
                      <a:noFill/>
                    </a:lnT>
                    <a:lnB cap="flat">
                      <a:noFill/>
                    </a:lnB>
                    <a:lnTlToBr>
                      <a:noFill/>
                    </a:lnTlToBr>
                    <a:lnBlToTr>
                      <a:noFill/>
                    </a:lnBlToTr>
                    <a:noFill/>
                  </a:tcPr>
                </a:tc>
                <a:tc hMerge="1">
                  <a:txBody>
                    <a:bodyPr/>
                    <a:lstStyle/>
                    <a:p>
                      <a:endParaRPr lang="en-US"/>
                    </a:p>
                  </a:txBody>
                  <a:tcPr/>
                </a:tc>
              </a:tr>
            </a:tbl>
          </a:graphicData>
        </a:graphic>
      </p:graphicFrame>
      <p:sp>
        <p:nvSpPr>
          <p:cNvPr id="5" name="Slide Number Placeholder 6"/>
          <p:cNvSpPr>
            <a:spLocks noGrp="1"/>
          </p:cNvSpPr>
          <p:nvPr>
            <p:ph type="sldNum" sz="quarter" idx="12"/>
          </p:nvPr>
        </p:nvSpPr>
        <p:spPr>
          <a:xfrm>
            <a:off x="6553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CB187FE-1AF8-4395-A272-88FFB194D8C0}" type="slidenum">
              <a:rPr lang="en-CA" smtClean="0"/>
              <a:pPr eaLnBrk="1" hangingPunct="1"/>
              <a:t>8</a:t>
            </a:fld>
            <a:endParaRPr lang="en-CA" smtClean="0"/>
          </a:p>
        </p:txBody>
      </p:sp>
      <p:sp>
        <p:nvSpPr>
          <p:cNvPr id="6" name="Line 91"/>
          <p:cNvSpPr>
            <a:spLocks noChangeShapeType="1"/>
          </p:cNvSpPr>
          <p:nvPr/>
        </p:nvSpPr>
        <p:spPr bwMode="auto">
          <a:xfrm flipH="1" flipV="1">
            <a:off x="1763688" y="4615408"/>
            <a:ext cx="1676400" cy="6858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 name="Line 92"/>
          <p:cNvSpPr>
            <a:spLocks noChangeShapeType="1"/>
          </p:cNvSpPr>
          <p:nvPr/>
        </p:nvSpPr>
        <p:spPr bwMode="auto">
          <a:xfrm flipV="1">
            <a:off x="4788024" y="4691608"/>
            <a:ext cx="1752600" cy="6096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8" name="Text Box 98"/>
          <p:cNvSpPr txBox="1">
            <a:spLocks noChangeArrowheads="1"/>
          </p:cNvSpPr>
          <p:nvPr/>
        </p:nvSpPr>
        <p:spPr bwMode="auto">
          <a:xfrm>
            <a:off x="432088" y="6095037"/>
            <a:ext cx="80183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he-IL" sz="3600" b="1" dirty="0" smtClean="0">
                <a:solidFill>
                  <a:srgbClr val="7030A0"/>
                </a:solidFill>
              </a:rPr>
              <a:t>המשך קיום יוצר של עם ישראל באשר הוא</a:t>
            </a:r>
            <a:endParaRPr lang="en-CA" sz="3600" b="1" dirty="0">
              <a:solidFill>
                <a:srgbClr val="7030A0"/>
              </a:solidFill>
            </a:endParaRPr>
          </a:p>
        </p:txBody>
      </p:sp>
      <p:sp>
        <p:nvSpPr>
          <p:cNvPr id="9" name="Line 99"/>
          <p:cNvSpPr>
            <a:spLocks noChangeShapeType="1"/>
          </p:cNvSpPr>
          <p:nvPr/>
        </p:nvSpPr>
        <p:spPr bwMode="auto">
          <a:xfrm>
            <a:off x="4211960" y="5784304"/>
            <a:ext cx="0" cy="3810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 name="TextBox 9"/>
          <p:cNvSpPr txBox="1">
            <a:spLocks noChangeArrowheads="1"/>
          </p:cNvSpPr>
          <p:nvPr/>
        </p:nvSpPr>
        <p:spPr bwMode="auto">
          <a:xfrm>
            <a:off x="0" y="1772816"/>
            <a:ext cx="9144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rtl="1" eaLnBrk="1" hangingPunct="1"/>
            <a:r>
              <a:rPr lang="he-IL" sz="3200" b="1" dirty="0" smtClean="0">
                <a:solidFill>
                  <a:schemeClr val="accent5">
                    <a:lumMod val="50000"/>
                  </a:schemeClr>
                </a:solidFill>
              </a:rPr>
              <a:t>תשומה</a:t>
            </a:r>
            <a:r>
              <a:rPr lang="en-US" sz="3200" b="1" dirty="0" smtClean="0">
                <a:solidFill>
                  <a:schemeClr val="accent5">
                    <a:lumMod val="50000"/>
                  </a:schemeClr>
                </a:solidFill>
              </a:rPr>
              <a:t>:</a:t>
            </a:r>
            <a:r>
              <a:rPr lang="he-IL" sz="3200" b="1" dirty="0" smtClean="0">
                <a:solidFill>
                  <a:schemeClr val="accent5">
                    <a:lumMod val="50000"/>
                  </a:schemeClr>
                </a:solidFill>
              </a:rPr>
              <a:t> </a:t>
            </a:r>
            <a:r>
              <a:rPr lang="he-IL" sz="3200" b="1" u="sng" dirty="0" smtClean="0">
                <a:solidFill>
                  <a:schemeClr val="accent5">
                    <a:lumMod val="50000"/>
                  </a:schemeClr>
                </a:solidFill>
              </a:rPr>
              <a:t>ממורשת</a:t>
            </a:r>
            <a:r>
              <a:rPr lang="he-IL" sz="3200" b="1" dirty="0" smtClean="0">
                <a:solidFill>
                  <a:schemeClr val="accent5">
                    <a:lumMod val="50000"/>
                  </a:schemeClr>
                </a:solidFill>
              </a:rPr>
              <a:t> עם ישראל</a:t>
            </a:r>
          </a:p>
          <a:p>
            <a:pPr algn="ctr" rtl="1" eaLnBrk="1" hangingPunct="1"/>
            <a:r>
              <a:rPr lang="he-IL" sz="2800" b="1" dirty="0" smtClean="0">
                <a:solidFill>
                  <a:schemeClr val="accent5">
                    <a:lumMod val="50000"/>
                  </a:schemeClr>
                </a:solidFill>
              </a:rPr>
              <a:t>המורשת כוללת תנ"ך, מסורת, הגות ומעש של העידן החדש</a:t>
            </a:r>
            <a:endParaRPr lang="en-US" sz="2800" b="1" dirty="0">
              <a:solidFill>
                <a:schemeClr val="accent5">
                  <a:lumMod val="50000"/>
                </a:schemeClr>
              </a:solidFill>
            </a:endParaRPr>
          </a:p>
        </p:txBody>
      </p:sp>
      <p:sp>
        <p:nvSpPr>
          <p:cNvPr id="11" name="TextBox 10"/>
          <p:cNvSpPr txBox="1"/>
          <p:nvPr/>
        </p:nvSpPr>
        <p:spPr>
          <a:xfrm>
            <a:off x="457200" y="44624"/>
            <a:ext cx="8039100" cy="707886"/>
          </a:xfrm>
          <a:prstGeom prst="rect">
            <a:avLst/>
          </a:prstGeom>
          <a:noFill/>
        </p:spPr>
        <p:txBody>
          <a:bodyPr wrap="square" rtlCol="0">
            <a:spAutoFit/>
          </a:bodyPr>
          <a:lstStyle/>
          <a:p>
            <a:pPr algn="ctr" rtl="1"/>
            <a:r>
              <a:rPr lang="he-IL" sz="4000" b="1" dirty="0" smtClean="0"/>
              <a:t>ציונות תרבותית</a:t>
            </a:r>
            <a:endParaRPr lang="en-US" sz="4000" b="1" dirty="0"/>
          </a:p>
        </p:txBody>
      </p:sp>
      <p:sp>
        <p:nvSpPr>
          <p:cNvPr id="13" name="TextBox 12"/>
          <p:cNvSpPr txBox="1"/>
          <p:nvPr/>
        </p:nvSpPr>
        <p:spPr>
          <a:xfrm>
            <a:off x="0" y="2812866"/>
            <a:ext cx="9144000" cy="400110"/>
          </a:xfrm>
          <a:prstGeom prst="rect">
            <a:avLst/>
          </a:prstGeom>
          <a:noFill/>
        </p:spPr>
        <p:txBody>
          <a:bodyPr wrap="square" rtlCol="0">
            <a:spAutoFit/>
          </a:bodyPr>
          <a:lstStyle/>
          <a:p>
            <a:pPr algn="r" rtl="1"/>
            <a:r>
              <a:rPr lang="he-IL" sz="2000" b="1" dirty="0" smtClean="0"/>
              <a:t>לשים לב:  </a:t>
            </a:r>
            <a:r>
              <a:rPr lang="he-IL" sz="2000" b="1" u="sng" dirty="0" smtClean="0"/>
              <a:t>מסורת,</a:t>
            </a:r>
            <a:r>
              <a:rPr lang="he-IL" sz="2000" b="1" dirty="0" smtClean="0"/>
              <a:t> "ישראל סבא"- מסורת היא חלק מהמורשת. היא מקור אך אינה סמכות</a:t>
            </a:r>
            <a:endParaRPr lang="en-US" sz="2000" b="1" dirty="0"/>
          </a:p>
        </p:txBody>
      </p:sp>
    </p:spTree>
    <p:extLst>
      <p:ext uri="{BB962C8B-B14F-4D97-AF65-F5344CB8AC3E}">
        <p14:creationId xmlns:p14="http://schemas.microsoft.com/office/powerpoint/2010/main" val="1075526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7" grpId="0" animBg="1"/>
      <p:bldP spid="8" grpId="0"/>
      <p:bldP spid="9" grpId="0" animBg="1"/>
      <p:bldP spid="10"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250825" y="44450"/>
            <a:ext cx="849788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2800" b="1" dirty="0" smtClean="0"/>
              <a:t>תנאי מוקדם </a:t>
            </a:r>
            <a:r>
              <a:rPr lang="he-IL" sz="2800" b="1" dirty="0"/>
              <a:t>להתפתחות אופציות של ציונית תרבותית במדינה יהודית-ציונית </a:t>
            </a:r>
            <a:r>
              <a:rPr lang="he-IL" sz="2800" b="1" dirty="0" smtClean="0"/>
              <a:t>ודמוקרטית</a:t>
            </a:r>
            <a:r>
              <a:rPr lang="en-US" sz="2800" b="1" dirty="0" smtClean="0"/>
              <a:t>:</a:t>
            </a:r>
            <a:r>
              <a:rPr lang="he-IL" sz="2800" b="1" dirty="0"/>
              <a:t> </a:t>
            </a:r>
            <a:r>
              <a:rPr lang="he-IL" sz="3200" b="1" dirty="0" smtClean="0">
                <a:solidFill>
                  <a:srgbClr val="FF0000"/>
                </a:solidFill>
              </a:rPr>
              <a:t>הפלורליזם</a:t>
            </a:r>
          </a:p>
        </p:txBody>
      </p:sp>
      <p:sp>
        <p:nvSpPr>
          <p:cNvPr id="5" name="TextBox 4"/>
          <p:cNvSpPr txBox="1">
            <a:spLocks noChangeArrowheads="1"/>
          </p:cNvSpPr>
          <p:nvPr/>
        </p:nvSpPr>
        <p:spPr bwMode="auto">
          <a:xfrm>
            <a:off x="34925" y="2348880"/>
            <a:ext cx="9109075"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sz="2200" b="1" i="1" dirty="0" smtClean="0">
                <a:solidFill>
                  <a:srgbClr val="7030A0"/>
                </a:solidFill>
              </a:rPr>
              <a:t>מבחינת מורכבות המשימה בעידן הגלובליזציה התרבותית הפוסט-מודרנית:</a:t>
            </a:r>
          </a:p>
          <a:p>
            <a:pPr algn="r" rtl="1"/>
            <a:r>
              <a:rPr lang="he-IL" b="1" i="1" dirty="0" smtClean="0">
                <a:solidFill>
                  <a:srgbClr val="C00000"/>
                </a:solidFill>
              </a:rPr>
              <a:t> פרופ</a:t>
            </a:r>
            <a:r>
              <a:rPr lang="he-IL" b="1" i="1" dirty="0">
                <a:solidFill>
                  <a:srgbClr val="C00000"/>
                </a:solidFill>
              </a:rPr>
              <a:t>' זאב </a:t>
            </a:r>
            <a:r>
              <a:rPr lang="he-IL" b="1" i="1" dirty="0" err="1">
                <a:solidFill>
                  <a:srgbClr val="C00000"/>
                </a:solidFill>
              </a:rPr>
              <a:t>פלק</a:t>
            </a:r>
            <a:r>
              <a:rPr lang="he-IL" sz="1600" b="1" i="1" dirty="0">
                <a:solidFill>
                  <a:srgbClr val="C00000"/>
                </a:solidFill>
              </a:rPr>
              <a:t>, 1924</a:t>
            </a:r>
            <a:r>
              <a:rPr lang="he-IL" b="1" i="1" dirty="0">
                <a:solidFill>
                  <a:srgbClr val="C00000"/>
                </a:solidFill>
              </a:rPr>
              <a:t>- </a:t>
            </a:r>
            <a:r>
              <a:rPr lang="he-IL" sz="1600" b="1" i="1" dirty="0" smtClean="0">
                <a:solidFill>
                  <a:srgbClr val="C00000"/>
                </a:solidFill>
              </a:rPr>
              <a:t>1998</a:t>
            </a:r>
          </a:p>
          <a:p>
            <a:pPr algn="r" rtl="1">
              <a:spcAft>
                <a:spcPts val="600"/>
              </a:spcAft>
            </a:pPr>
            <a:r>
              <a:rPr lang="he-IL" b="1" i="1" dirty="0" smtClean="0">
                <a:solidFill>
                  <a:srgbClr val="C00000"/>
                </a:solidFill>
              </a:rPr>
              <a:t>(פרופ</a:t>
            </a:r>
            <a:r>
              <a:rPr lang="he-IL" b="1" i="1" dirty="0">
                <a:solidFill>
                  <a:srgbClr val="C00000"/>
                </a:solidFill>
              </a:rPr>
              <a:t>' למשפטים, האוניברסיטה העברית,  שומר מצוות, מייסד השנתון, "דיני ישראל").</a:t>
            </a:r>
            <a:endParaRPr lang="en-US" b="1" dirty="0">
              <a:solidFill>
                <a:srgbClr val="C00000"/>
              </a:solidFill>
            </a:endParaRPr>
          </a:p>
          <a:p>
            <a:pPr algn="r" rtl="1">
              <a:spcAft>
                <a:spcPts val="600"/>
              </a:spcAft>
            </a:pPr>
            <a:r>
              <a:rPr lang="he-IL" sz="2000" i="1" dirty="0">
                <a:solidFill>
                  <a:srgbClr val="C00000"/>
                </a:solidFill>
              </a:rPr>
              <a:t>"...מה שצריך לקשור אותנו בכיוון הפלורליסטי, זאת ההכרה שאנחנו במשבר כל כך קשה, שרק הכוחות של כולם, במין תחרות אידיאלית  של כל אחד בדרכו, שינסה  לתרום את חלקו להתגבר על המשבר – רק על ידי הכוחות המשותפים של כולנו יש לנו בכלל סיכוי לצאת ממנו."  </a:t>
            </a:r>
            <a:endParaRPr lang="en-US" sz="2000" dirty="0">
              <a:solidFill>
                <a:srgbClr val="C00000"/>
              </a:solidFill>
            </a:endParaRPr>
          </a:p>
          <a:p>
            <a:pPr algn="r" rtl="1"/>
            <a:r>
              <a:rPr lang="he-IL" sz="2000" i="1" dirty="0">
                <a:solidFill>
                  <a:srgbClr val="C00000"/>
                </a:solidFill>
              </a:rPr>
              <a:t>  </a:t>
            </a:r>
            <a:r>
              <a:rPr lang="he-IL" i="1" dirty="0">
                <a:solidFill>
                  <a:srgbClr val="C00000"/>
                </a:solidFill>
              </a:rPr>
              <a:t>מתוך רב-שיח, "פלורליזם דתי",</a:t>
            </a:r>
            <a:r>
              <a:rPr lang="he-IL" b="1" i="1" dirty="0">
                <a:solidFill>
                  <a:srgbClr val="C00000"/>
                </a:solidFill>
              </a:rPr>
              <a:t> פתחים: רבעון למחשבת היהדות, </a:t>
            </a:r>
            <a:r>
              <a:rPr lang="he-IL" i="1" dirty="0">
                <a:solidFill>
                  <a:srgbClr val="C00000"/>
                </a:solidFill>
              </a:rPr>
              <a:t> אלול, תשמ"א (</a:t>
            </a:r>
            <a:r>
              <a:rPr lang="he-IL" i="1" dirty="0" smtClean="0">
                <a:solidFill>
                  <a:srgbClr val="C00000"/>
                </a:solidFill>
              </a:rPr>
              <a:t>1980)</a:t>
            </a:r>
            <a:endParaRPr lang="en-US" dirty="0">
              <a:solidFill>
                <a:srgbClr val="C00000"/>
              </a:solidFill>
            </a:endParaRPr>
          </a:p>
        </p:txBody>
      </p:sp>
      <p:sp>
        <p:nvSpPr>
          <p:cNvPr id="6" name="Slide Number Placeholder 5"/>
          <p:cNvSpPr>
            <a:spLocks noGrp="1"/>
          </p:cNvSpPr>
          <p:nvPr>
            <p:ph type="sldNum" sz="quarter" idx="12"/>
          </p:nvPr>
        </p:nvSpPr>
        <p:spPr/>
        <p:txBody>
          <a:bodyPr/>
          <a:lstStyle/>
          <a:p>
            <a:pPr>
              <a:defRPr/>
            </a:pPr>
            <a:fld id="{8E66EED9-3730-4BD9-AFD6-AFDE44DB3E52}" type="slidenum">
              <a:rPr lang="en-US"/>
              <a:pPr>
                <a:defRPr/>
              </a:pPr>
              <a:t>9</a:t>
            </a:fld>
            <a:endParaRPr lang="en-US"/>
          </a:p>
        </p:txBody>
      </p:sp>
      <p:sp>
        <p:nvSpPr>
          <p:cNvPr id="7" name="TextBox 6"/>
          <p:cNvSpPr txBox="1">
            <a:spLocks noChangeArrowheads="1"/>
          </p:cNvSpPr>
          <p:nvPr/>
        </p:nvSpPr>
        <p:spPr bwMode="auto">
          <a:xfrm>
            <a:off x="250825" y="1052736"/>
            <a:ext cx="87550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sz="2800" b="1" dirty="0">
                <a:solidFill>
                  <a:srgbClr val="C00000"/>
                </a:solidFill>
              </a:rPr>
              <a:t>למה </a:t>
            </a:r>
            <a:r>
              <a:rPr lang="he-IL" sz="2800" b="1" dirty="0" smtClean="0">
                <a:solidFill>
                  <a:srgbClr val="C00000"/>
                </a:solidFill>
              </a:rPr>
              <a:t>נחוץ </a:t>
            </a:r>
            <a:r>
              <a:rPr lang="he-IL" sz="2800" b="1" dirty="0">
                <a:solidFill>
                  <a:srgbClr val="C00000"/>
                </a:solidFill>
              </a:rPr>
              <a:t>הפלורליזם בציונות תרבותית במדינה </a:t>
            </a:r>
            <a:r>
              <a:rPr lang="he-IL" sz="2800" b="1" dirty="0" smtClean="0">
                <a:solidFill>
                  <a:srgbClr val="C00000"/>
                </a:solidFill>
              </a:rPr>
              <a:t>דמוקרטית?</a:t>
            </a:r>
            <a:endParaRPr lang="en-US" sz="2800" b="1" dirty="0">
              <a:solidFill>
                <a:srgbClr val="C00000"/>
              </a:solidFill>
            </a:endParaRPr>
          </a:p>
        </p:txBody>
      </p:sp>
      <p:sp>
        <p:nvSpPr>
          <p:cNvPr id="8" name="TextBox 7"/>
          <p:cNvSpPr txBox="1">
            <a:spLocks noChangeArrowheads="1"/>
          </p:cNvSpPr>
          <p:nvPr/>
        </p:nvSpPr>
        <p:spPr bwMode="auto">
          <a:xfrm>
            <a:off x="34925" y="1579439"/>
            <a:ext cx="8970963"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sz="2000" b="1" i="1" dirty="0" smtClean="0">
                <a:solidFill>
                  <a:srgbClr val="7030A0"/>
                </a:solidFill>
              </a:rPr>
              <a:t>מבחינת עקרון הדמוקרטיה - מתוך </a:t>
            </a:r>
            <a:r>
              <a:rPr lang="he-IL" sz="2000" b="1" i="1" dirty="0">
                <a:solidFill>
                  <a:srgbClr val="7030A0"/>
                </a:solidFill>
              </a:rPr>
              <a:t>מגילת העצמאות :</a:t>
            </a:r>
            <a:endParaRPr lang="en-US" sz="2000" b="1" i="1" dirty="0">
              <a:solidFill>
                <a:srgbClr val="7030A0"/>
              </a:solidFill>
            </a:endParaRPr>
          </a:p>
          <a:p>
            <a:pPr algn="r" rtl="1"/>
            <a:r>
              <a:rPr lang="he-IL" sz="2400" b="1" dirty="0" smtClean="0">
                <a:solidFill>
                  <a:srgbClr val="00B050"/>
                </a:solidFill>
              </a:rPr>
              <a:t>"</a:t>
            </a:r>
            <a:r>
              <a:rPr lang="he-IL" sz="2400" b="1" dirty="0">
                <a:solidFill>
                  <a:srgbClr val="00B050"/>
                </a:solidFill>
              </a:rPr>
              <a:t>מדינת ישראל...תבטיח חופש דת, מצפון, לשון, חינוך ותרבות</a:t>
            </a:r>
            <a:r>
              <a:rPr lang="he-IL" sz="2400" b="1" dirty="0" smtClean="0">
                <a:solidFill>
                  <a:srgbClr val="00B050"/>
                </a:solidFill>
              </a:rPr>
              <a:t>..."</a:t>
            </a:r>
          </a:p>
        </p:txBody>
      </p:sp>
      <p:sp>
        <p:nvSpPr>
          <p:cNvPr id="9" name="TextBox 8"/>
          <p:cNvSpPr txBox="1">
            <a:spLocks noChangeArrowheads="1"/>
          </p:cNvSpPr>
          <p:nvPr/>
        </p:nvSpPr>
        <p:spPr bwMode="auto">
          <a:xfrm>
            <a:off x="34925" y="4624680"/>
            <a:ext cx="9109075"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rtl="1"/>
            <a:r>
              <a:rPr lang="he-IL" sz="2600" b="1" dirty="0" smtClean="0">
                <a:solidFill>
                  <a:srgbClr val="002060"/>
                </a:solidFill>
              </a:rPr>
              <a:t>על כן, מבחינת הציונות התרבותית, אסור </a:t>
            </a:r>
            <a:r>
              <a:rPr lang="he-IL" sz="2600" b="1" dirty="0">
                <a:solidFill>
                  <a:srgbClr val="002060"/>
                </a:solidFill>
              </a:rPr>
              <a:t>לכבול אופציות של התחדשות </a:t>
            </a:r>
            <a:r>
              <a:rPr lang="he-IL" sz="2600" b="1" dirty="0" smtClean="0">
                <a:solidFill>
                  <a:srgbClr val="002060"/>
                </a:solidFill>
              </a:rPr>
              <a:t>יהודית – משמע, סופו של ה"סטטוס קוו". </a:t>
            </a:r>
            <a:endParaRPr lang="en-US" sz="2600" b="1" dirty="0">
              <a:solidFill>
                <a:srgbClr val="002060"/>
              </a:solidFill>
            </a:endParaRPr>
          </a:p>
        </p:txBody>
      </p:sp>
      <p:sp>
        <p:nvSpPr>
          <p:cNvPr id="10" name="TextBox 9"/>
          <p:cNvSpPr txBox="1">
            <a:spLocks noChangeArrowheads="1"/>
          </p:cNvSpPr>
          <p:nvPr/>
        </p:nvSpPr>
        <p:spPr bwMode="auto">
          <a:xfrm>
            <a:off x="250825" y="5457403"/>
            <a:ext cx="878522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rtl="1"/>
            <a:r>
              <a:rPr lang="he-IL" sz="2000" b="1" i="1" dirty="0" smtClean="0">
                <a:solidFill>
                  <a:schemeClr val="accent2">
                    <a:lumMod val="75000"/>
                  </a:schemeClr>
                </a:solidFill>
              </a:rPr>
              <a:t>מטרת על?  </a:t>
            </a:r>
            <a:r>
              <a:rPr lang="he-IL" sz="2000" b="1" i="1" dirty="0" smtClean="0">
                <a:solidFill>
                  <a:srgbClr val="FF0000"/>
                </a:solidFill>
              </a:rPr>
              <a:t>א.ד</a:t>
            </a:r>
            <a:r>
              <a:rPr lang="he-IL" sz="2000" b="1" i="1" dirty="0">
                <a:solidFill>
                  <a:srgbClr val="FF0000"/>
                </a:solidFill>
              </a:rPr>
              <a:t>. גורדון,  </a:t>
            </a:r>
            <a:r>
              <a:rPr lang="he-IL" b="1" i="1" dirty="0" smtClean="0">
                <a:solidFill>
                  <a:srgbClr val="FF0000"/>
                </a:solidFill>
              </a:rPr>
              <a:t>1920:</a:t>
            </a:r>
          </a:p>
          <a:p>
            <a:pPr algn="r" rtl="1"/>
            <a:r>
              <a:rPr lang="he-IL" sz="2000" b="1" i="1" dirty="0" smtClean="0">
                <a:solidFill>
                  <a:srgbClr val="FF0000"/>
                </a:solidFill>
              </a:rPr>
              <a:t> </a:t>
            </a:r>
            <a:r>
              <a:rPr lang="he-IL" sz="2000" b="1" i="1" dirty="0">
                <a:solidFill>
                  <a:srgbClr val="FF0000"/>
                </a:solidFill>
              </a:rPr>
              <a:t>"אנחנו בראנו לטבע ארצנו ניב שפתיים ואמרנו: אדם בצלם אלוהים...עתה אנו באים לברוא לטבע זה החי בנו ניב חדש ואומרים – </a:t>
            </a:r>
            <a:r>
              <a:rPr lang="he-IL" sz="2000" b="1" i="1" dirty="0">
                <a:solidFill>
                  <a:srgbClr val="7030A0"/>
                </a:solidFill>
              </a:rPr>
              <a:t>עם בצלם אלוהים</a:t>
            </a:r>
            <a:r>
              <a:rPr lang="he-IL" sz="2000" b="1" i="1" dirty="0">
                <a:solidFill>
                  <a:srgbClr val="FF0000"/>
                </a:solidFill>
              </a:rPr>
              <a:t>...זה יסוד רעיוננו, רעיון תחייתנו וגאולתנו, זה יסוד של רעיון 'עם-אדם</a:t>
            </a:r>
            <a:r>
              <a:rPr lang="he-IL" sz="2000" b="1" i="1" dirty="0" smtClean="0">
                <a:solidFill>
                  <a:srgbClr val="FF0000"/>
                </a:solidFill>
              </a:rPr>
              <a:t>'". </a:t>
            </a:r>
            <a:r>
              <a:rPr lang="he-IL" sz="1600" b="1" i="1" dirty="0" smtClean="0">
                <a:solidFill>
                  <a:srgbClr val="FF0000"/>
                </a:solidFill>
              </a:rPr>
              <a:t>(האדם והטבע, ע. 205-206) </a:t>
            </a:r>
            <a:endParaRPr lang="en-US" sz="1600" b="1" i="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1430</TotalTime>
  <Words>2175</Words>
  <Application>Microsoft Office PowerPoint</Application>
  <PresentationFormat>On-screen Show (4:3)</PresentationFormat>
  <Paragraphs>270</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90</cp:revision>
  <dcterms:created xsi:type="dcterms:W3CDTF">2013-09-02T15:26:21Z</dcterms:created>
  <dcterms:modified xsi:type="dcterms:W3CDTF">2014-01-29T14:03:41Z</dcterms:modified>
</cp:coreProperties>
</file>