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2" r:id="rId5"/>
    <p:sldId id="263" r:id="rId6"/>
    <p:sldId id="260" r:id="rId7"/>
    <p:sldId id="261" r:id="rId8"/>
    <p:sldId id="265" r:id="rId9"/>
    <p:sldId id="266" r:id="rId10"/>
    <p:sldId id="268" r:id="rId11"/>
    <p:sldId id="269" r:id="rId12"/>
    <p:sldId id="273" r:id="rId13"/>
    <p:sldId id="274" r:id="rId14"/>
    <p:sldId id="275" r:id="rId15"/>
    <p:sldId id="276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+r5JmEX3pHR9SQLBmyb/qQ==" hashData="gt08BvBmzxO7dRevZF8aV1rai7A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46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5DE28-E8F7-40F1-ADD6-BC8416D6D1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CE1F8-C5C1-4828-BA89-B6BFFFA3B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29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 </a:t>
            </a:r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CE1F8-C5C1-4828-BA89-B6BFFFA3B2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7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5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5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0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9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7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9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7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2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93CAA-8972-45F6-99DA-81CD694F9764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F9854-3EC5-4C9E-A81D-3E80F9721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5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he-IL" b="1" dirty="0" smtClean="0">
                <a:solidFill>
                  <a:srgbClr val="FF0000"/>
                </a:solidFill>
                <a:cs typeface="+mn-cs"/>
              </a:rPr>
              <a:t>הייעוד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 הציוני </a:t>
            </a:r>
            <a:r>
              <a:rPr lang="he-IL" sz="2800" b="1" dirty="0" smtClean="0">
                <a:cs typeface="+mn-cs"/>
              </a:rPr>
              <a:t>של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 </a:t>
            </a:r>
            <a:r>
              <a:rPr lang="he-IL" b="1" dirty="0" smtClean="0">
                <a:solidFill>
                  <a:srgbClr val="FF0000"/>
                </a:solidFill>
                <a:cs typeface="+mn-cs"/>
              </a:rPr>
              <a:t>קהילה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cs typeface="+mn-cs"/>
              </a:rPr>
              <a:t> </a:t>
            </a:r>
            <a:r>
              <a:rPr lang="he-IL" b="1" dirty="0" smtClean="0">
                <a:solidFill>
                  <a:srgbClr val="00B050"/>
                </a:solidFill>
                <a:cs typeface="+mn-cs"/>
              </a:rPr>
              <a:t>שיתופית</a:t>
            </a:r>
            <a:endParaRPr lang="en-US" b="1" dirty="0">
              <a:solidFill>
                <a:srgbClr val="00B050"/>
              </a:solidFill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1752600"/>
          </a:xfrm>
        </p:spPr>
        <p:txBody>
          <a:bodyPr/>
          <a:lstStyle/>
          <a:p>
            <a:r>
              <a:rPr lang="he-IL" b="1" dirty="0" smtClean="0">
                <a:solidFill>
                  <a:schemeClr val="accent6">
                    <a:lumMod val="50000"/>
                  </a:schemeClr>
                </a:solidFill>
              </a:rPr>
              <a:t>שולחן הקומונות הבינלאומי</a:t>
            </a:r>
          </a:p>
          <a:p>
            <a:r>
              <a:rPr lang="he-IL" b="1" dirty="0" smtClean="0">
                <a:solidFill>
                  <a:schemeClr val="accent6">
                    <a:lumMod val="50000"/>
                  </a:schemeClr>
                </a:solidFill>
              </a:rPr>
              <a:t>יום ג', 8 בנובמבר 2011</a:t>
            </a:r>
          </a:p>
          <a:p>
            <a:r>
              <a:rPr lang="he-IL" b="1" dirty="0" smtClean="0">
                <a:solidFill>
                  <a:schemeClr val="accent6">
                    <a:lumMod val="50000"/>
                  </a:schemeClr>
                </a:solidFill>
              </a:rPr>
              <a:t>י"א בחשון תשע"ב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4941168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400" b="1" dirty="0" smtClean="0">
                <a:solidFill>
                  <a:schemeClr val="tx2"/>
                </a:solidFill>
              </a:rPr>
              <a:t>מיכאל לבני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2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003232" cy="1008112"/>
          </a:xfrm>
        </p:spPr>
        <p:txBody>
          <a:bodyPr>
            <a:normAutofit/>
          </a:bodyPr>
          <a:lstStyle/>
          <a:p>
            <a:pPr algn="r" rtl="1"/>
            <a:r>
              <a:rPr lang="he-IL" sz="3600" b="1" dirty="0" smtClean="0">
                <a:cs typeface="+mn-cs"/>
              </a:rPr>
              <a:t> </a:t>
            </a:r>
            <a:r>
              <a:rPr lang="he-IL" sz="3600" b="1" dirty="0" smtClean="0">
                <a:solidFill>
                  <a:srgbClr val="0070C0"/>
                </a:solidFill>
                <a:cs typeface="+mn-cs"/>
              </a:rPr>
              <a:t>השלכות לגבי הציונות התרבותית (1)</a:t>
            </a:r>
            <a:endParaRPr lang="en-US" sz="3600" b="1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194421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sz="2800" b="1" dirty="0" smtClean="0">
                <a:solidFill>
                  <a:srgbClr val="C00000"/>
                </a:solidFill>
              </a:rPr>
              <a:t>אחד העם ]1912[ – תרבות חומרית ולא חומרית גם יחד</a:t>
            </a:r>
          </a:p>
          <a:p>
            <a:pPr marL="0" indent="0" algn="r" rtl="1">
              <a:buNone/>
            </a:pPr>
            <a:r>
              <a:rPr lang="he-IL" sz="2800" dirty="0" smtClean="0">
                <a:solidFill>
                  <a:srgbClr val="C00000"/>
                </a:solidFill>
              </a:rPr>
              <a:t>"...לא רק יסוד בתי ספר ושאר דברים 'רוחניים' אלא אף קניית קרקעות, יסוד מושבות כפריות ושכונות עירוניות ... (למען) ... התחדשות תרבותנו הלאומית במרכזה ההיסטורי."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3356992"/>
            <a:ext cx="89289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b="1" dirty="0" smtClean="0">
                <a:solidFill>
                  <a:srgbClr val="7030A0"/>
                </a:solidFill>
              </a:rPr>
              <a:t>ברל כצנלסון ]1934[ – "גורלנו התרבותי"- תרבות לא-חומרית</a:t>
            </a:r>
          </a:p>
          <a:p>
            <a:pPr algn="r" rtl="1"/>
            <a:r>
              <a:rPr lang="he-IL" sz="2800" dirty="0" smtClean="0">
                <a:solidFill>
                  <a:srgbClr val="7030A0"/>
                </a:solidFill>
              </a:rPr>
              <a:t>עכשיו אנו עומדים בארץ בתקופה של בניה ראשונית...עוד אין לנו פנאי לחיים רוחניים עמוקים...אבל...עוד ישבו יהודים רבים </a:t>
            </a:r>
            <a:r>
              <a:rPr lang="he-IL" sz="2800" dirty="0" err="1" smtClean="0">
                <a:solidFill>
                  <a:srgbClr val="7030A0"/>
                </a:solidFill>
              </a:rPr>
              <a:t>רבים</a:t>
            </a:r>
            <a:r>
              <a:rPr lang="he-IL" sz="2800" dirty="0" smtClean="0">
                <a:solidFill>
                  <a:srgbClr val="7030A0"/>
                </a:solidFill>
              </a:rPr>
              <a:t> בארץ ומכאובינו התרבותיים לא יתנו להם דמי...(ויהפכו) לבאים אחרינו למצוקת נפש גדולה.  וכמו שאנו מתחבטים עכשיו בשאלות העבודה העברית...כך </a:t>
            </a:r>
            <a:r>
              <a:rPr lang="he-IL" sz="2800" smtClean="0">
                <a:solidFill>
                  <a:srgbClr val="7030A0"/>
                </a:solidFill>
              </a:rPr>
              <a:t>נתחבט בימים הבאים </a:t>
            </a:r>
            <a:r>
              <a:rPr lang="he-IL" sz="2800" dirty="0" smtClean="0">
                <a:solidFill>
                  <a:srgbClr val="7030A0"/>
                </a:solidFill>
              </a:rPr>
              <a:t>בשאלות גורלנו התרבותי..."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0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>
            <a:normAutofit/>
          </a:bodyPr>
          <a:lstStyle/>
          <a:p>
            <a:r>
              <a:rPr lang="he-IL" sz="3600" b="1" dirty="0">
                <a:solidFill>
                  <a:srgbClr val="0070C0"/>
                </a:solidFill>
                <a:cs typeface="+mn-cs"/>
              </a:rPr>
              <a:t>השלכות לגבי הציונות התרבותית </a:t>
            </a:r>
            <a:r>
              <a:rPr lang="he-IL" sz="3600" b="1" dirty="0" smtClean="0">
                <a:solidFill>
                  <a:srgbClr val="0070C0"/>
                </a:solidFill>
                <a:cs typeface="+mn-cs"/>
              </a:rPr>
              <a:t>(2)</a:t>
            </a:r>
            <a:endParaRPr lang="en-US" sz="3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1800199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he-IL" sz="2800" b="1" dirty="0" smtClean="0">
                <a:solidFill>
                  <a:srgbClr val="FF0000"/>
                </a:solidFill>
              </a:rPr>
              <a:t>קיימים חזונות שונים של ציונות תרבותית ושילובים ביניהם:</a:t>
            </a:r>
          </a:p>
          <a:p>
            <a:pPr marL="0" indent="0" algn="ctr" rtl="1">
              <a:buNone/>
            </a:pPr>
            <a:r>
              <a:rPr lang="he-IL" sz="2800" dirty="0" smtClean="0">
                <a:solidFill>
                  <a:srgbClr val="FF0000"/>
                </a:solidFill>
              </a:rPr>
              <a:t>ציונות לאומית ליברלית, ציונות סוציאליסטית, ציונות דתית (אורתודוכסית), ציונות דתית משיחית, ציונות אקולוגית (אקו-ציונות), ציונות רפורמית, ציונות היהדות המסורתית.</a:t>
            </a:r>
          </a:p>
          <a:p>
            <a:pPr marL="0" indent="0" algn="r" rtl="1">
              <a:buNone/>
            </a:pPr>
            <a:endParaRPr lang="he-IL" sz="2800" dirty="0" smtClean="0"/>
          </a:p>
          <a:p>
            <a:pPr marL="0" indent="0" algn="r" rtl="1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3194973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b="1" dirty="0" smtClean="0"/>
              <a:t>חזון חרדי:</a:t>
            </a:r>
            <a:r>
              <a:rPr lang="he-IL" sz="2800" dirty="0" smtClean="0"/>
              <a:t> מדינה יהודית, רבנית-הלכתית, </a:t>
            </a:r>
            <a:r>
              <a:rPr lang="he-IL" sz="2800" b="1" dirty="0" smtClean="0"/>
              <a:t>ללא מחויבות לציונות תרבותית </a:t>
            </a:r>
            <a:r>
              <a:rPr lang="he-IL" sz="2800" dirty="0" smtClean="0"/>
              <a:t>וללא מחויבות למדינה יהודית ודמוקרטית.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4419109"/>
            <a:ext cx="8537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 smtClean="0">
                <a:solidFill>
                  <a:srgbClr val="C00000"/>
                </a:solidFill>
              </a:rPr>
              <a:t>חזון המדינה של כל אזרחיה ללא מחויבות ציונית</a:t>
            </a:r>
            <a:r>
              <a:rPr lang="he-IL" sz="2800" dirty="0" smtClean="0">
                <a:solidFill>
                  <a:srgbClr val="C00000"/>
                </a:solidFill>
              </a:rPr>
              <a:t>: </a:t>
            </a:r>
          </a:p>
          <a:p>
            <a:pPr algn="ctr" rtl="1"/>
            <a:r>
              <a:rPr lang="he-IL" sz="2800" dirty="0" smtClean="0">
                <a:solidFill>
                  <a:srgbClr val="C00000"/>
                </a:solidFill>
              </a:rPr>
              <a:t>שמאל קיצוני, חלק מבני המיעוטים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227" y="5589239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3200" b="1" dirty="0" smtClean="0">
                <a:solidFill>
                  <a:srgbClr val="002060"/>
                </a:solidFill>
              </a:rPr>
              <a:t>האתגר הציוני-תרבותי – מדינה יהודית ודמוקרטית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e-IL" sz="40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+mn-cs"/>
              </a:rPr>
              <a:t>שילוב בין תנועות התיקון בעתיד הציוני</a:t>
            </a:r>
            <a:endParaRPr lang="he-IL" sz="40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+mn-cs"/>
            </a:endParaRPr>
          </a:p>
        </p:txBody>
      </p:sp>
      <p:graphicFrame>
        <p:nvGraphicFramePr>
          <p:cNvPr id="12" name="טבלה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96584"/>
              </p:ext>
            </p:extLst>
          </p:nvPr>
        </p:nvGraphicFramePr>
        <p:xfrm>
          <a:off x="6876256" y="1412776"/>
          <a:ext cx="1319808" cy="497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</a:tblGrid>
              <a:tr h="1146589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היהדות</a:t>
                      </a:r>
                    </a:p>
                    <a:p>
                      <a:pPr algn="r" rtl="1"/>
                      <a:r>
                        <a:rPr lang="he-IL" sz="1800" dirty="0" smtClean="0"/>
                        <a:t>כתורת</a:t>
                      </a:r>
                    </a:p>
                    <a:p>
                      <a:pPr algn="r" rtl="1"/>
                      <a:r>
                        <a:rPr lang="he-IL" sz="1800" dirty="0" smtClean="0"/>
                        <a:t>  חיים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1910981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/>
                        <a:t>"דת"</a:t>
                      </a:r>
                    </a:p>
                    <a:p>
                      <a:pPr algn="r" rtl="1"/>
                      <a:r>
                        <a:rPr lang="he-IL" sz="2400" dirty="0" smtClean="0"/>
                        <a:t>אמונה </a:t>
                      </a:r>
                    </a:p>
                    <a:p>
                      <a:pPr algn="r" rtl="1"/>
                      <a:r>
                        <a:rPr lang="he-IL" sz="2400" dirty="0" smtClean="0"/>
                        <a:t>והלכה</a:t>
                      </a:r>
                    </a:p>
                    <a:p>
                      <a:pPr algn="r" rtl="1"/>
                      <a:endParaRPr lang="he-IL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10981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/>
                        <a:t>קהילה</a:t>
                      </a:r>
                    </a:p>
                    <a:p>
                      <a:pPr algn="r" rtl="1"/>
                      <a:r>
                        <a:rPr lang="he-IL" sz="2400" dirty="0" smtClean="0"/>
                        <a:t>כחלק</a:t>
                      </a:r>
                    </a:p>
                    <a:p>
                      <a:pPr algn="r" rtl="1"/>
                      <a:r>
                        <a:rPr lang="he-IL" sz="2400" dirty="0" smtClean="0"/>
                        <a:t>מקהילת</a:t>
                      </a:r>
                      <a:r>
                        <a:rPr lang="he-IL" sz="2400" baseline="0" dirty="0" smtClean="0"/>
                        <a:t> </a:t>
                      </a:r>
                    </a:p>
                    <a:p>
                      <a:pPr algn="r" rtl="1"/>
                      <a:r>
                        <a:rPr lang="he-IL" sz="2400" baseline="0" dirty="0" smtClean="0"/>
                        <a:t>הקהילות</a:t>
                      </a:r>
                    </a:p>
                    <a:p>
                      <a:pPr algn="r" rtl="1"/>
                      <a:r>
                        <a:rPr lang="he-IL" sz="2400" baseline="0" dirty="0" smtClean="0"/>
                        <a:t>(עם)</a:t>
                      </a:r>
                      <a:endParaRPr lang="he-IL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00112"/>
              </p:ext>
            </p:extLst>
          </p:nvPr>
        </p:nvGraphicFramePr>
        <p:xfrm>
          <a:off x="4499992" y="1412776"/>
          <a:ext cx="2376264" cy="5005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</a:tblGrid>
              <a:tr h="1146589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הרפורמה הקלסית</a:t>
                      </a:r>
                    </a:p>
                    <a:p>
                      <a:pPr algn="r" rtl="1"/>
                      <a:r>
                        <a:rPr lang="he-IL" sz="1800" dirty="0" smtClean="0"/>
                        <a:t>מאה ה-19</a:t>
                      </a:r>
                    </a:p>
                    <a:p>
                      <a:pPr algn="r" rtl="1"/>
                      <a:r>
                        <a:rPr lang="he-IL" sz="1800" dirty="0" smtClean="0"/>
                        <a:t>תיקון  פולחן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10981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solidFill>
                            <a:srgbClr val="00B050"/>
                          </a:solidFill>
                        </a:rPr>
                        <a:t>מחייב</a:t>
                      </a:r>
                      <a:r>
                        <a:rPr lang="he-IL" sz="2400" b="1" dirty="0" smtClean="0"/>
                        <a:t> 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00B050"/>
                          </a:solidFill>
                        </a:rPr>
                        <a:t>אך טעון תיקון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00B050"/>
                          </a:solidFill>
                        </a:rPr>
                        <a:t>מגדר, צורה, שפה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00B050"/>
                          </a:solidFill>
                        </a:rPr>
                        <a:t>הלכה </a:t>
                      </a:r>
                      <a:r>
                        <a:rPr lang="he-IL" sz="2400" u="sng" dirty="0" smtClean="0">
                          <a:solidFill>
                            <a:srgbClr val="00B050"/>
                          </a:solidFill>
                        </a:rPr>
                        <a:t>מקור</a:t>
                      </a:r>
                      <a:r>
                        <a:rPr lang="he-IL" sz="2400" u="sng" baseline="0" dirty="0" smtClean="0">
                          <a:solidFill>
                            <a:srgbClr val="00B050"/>
                          </a:solidFill>
                        </a:rPr>
                        <a:t> בלבד</a:t>
                      </a:r>
                      <a:endParaRPr lang="he-IL" sz="2400" u="sng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00B050"/>
                          </a:solidFill>
                        </a:rPr>
                        <a:t>ללא סמכות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38326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solidFill>
                            <a:srgbClr val="FF0000"/>
                          </a:solidFill>
                        </a:rPr>
                        <a:t>שולל:</a:t>
                      </a:r>
                      <a:r>
                        <a:rPr lang="he-IL" sz="2400" b="1" baseline="0" dirty="0" smtClean="0">
                          <a:solidFill>
                            <a:srgbClr val="FF0000"/>
                          </a:solidFill>
                        </a:rPr>
                        <a:t>   </a:t>
                      </a:r>
                      <a:r>
                        <a:rPr lang="he-IL" sz="2400" b="0" dirty="0" smtClean="0">
                          <a:solidFill>
                            <a:srgbClr val="FF0000"/>
                          </a:solidFill>
                        </a:rPr>
                        <a:t>התחליף-</a:t>
                      </a:r>
                    </a:p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he-IL" sz="2400" spc="-150" dirty="0" smtClean="0">
                          <a:solidFill>
                            <a:srgbClr val="FF0000"/>
                          </a:solidFill>
                        </a:rPr>
                        <a:t>קהילת פולחן בלבד 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מסר כלל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אנושי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למען חיים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מוסריים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טבלה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714943"/>
              </p:ext>
            </p:extLst>
          </p:nvPr>
        </p:nvGraphicFramePr>
        <p:xfrm>
          <a:off x="2051720" y="1412776"/>
          <a:ext cx="2422788" cy="497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788"/>
              </a:tblGrid>
              <a:tr h="1146589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החלוציות הקלסית</a:t>
                      </a:r>
                    </a:p>
                    <a:p>
                      <a:pPr algn="r" rtl="1"/>
                      <a:r>
                        <a:rPr lang="he-IL" sz="1800" dirty="0" smtClean="0"/>
                        <a:t>1905 – 1960</a:t>
                      </a:r>
                    </a:p>
                    <a:p>
                      <a:pPr algn="r" rtl="1"/>
                      <a:r>
                        <a:rPr lang="he-IL" sz="1800" dirty="0" smtClean="0"/>
                        <a:t>תיקון עם-אדם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10981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solidFill>
                            <a:srgbClr val="FF0000"/>
                          </a:solidFill>
                        </a:rPr>
                        <a:t>שולל:</a:t>
                      </a:r>
                      <a:r>
                        <a:rPr lang="he-IL" sz="2400" b="1" baseline="0" dirty="0" smtClean="0">
                          <a:solidFill>
                            <a:srgbClr val="FF0000"/>
                          </a:solidFill>
                        </a:rPr>
                        <a:t>  ה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תחליף – אידיאולוגיה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כלל אנושית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FF0000"/>
                          </a:solidFill>
                        </a:rPr>
                        <a:t>(זרמי ה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</a:rPr>
                        <a:t>סוציאליזם)</a:t>
                      </a:r>
                      <a:endParaRPr lang="he-IL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0981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solidFill>
                            <a:srgbClr val="00B050"/>
                          </a:solidFill>
                        </a:rPr>
                        <a:t>מחייב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00B050"/>
                          </a:solidFill>
                        </a:rPr>
                        <a:t>אך טעון תיקון</a:t>
                      </a:r>
                    </a:p>
                    <a:p>
                      <a:pPr algn="r" rtl="1"/>
                      <a:r>
                        <a:rPr lang="he-IL" sz="2400" dirty="0" smtClean="0">
                          <a:solidFill>
                            <a:srgbClr val="00B050"/>
                          </a:solidFill>
                        </a:rPr>
                        <a:t>שפה,</a:t>
                      </a:r>
                      <a:r>
                        <a:rPr lang="he-IL" sz="2400" baseline="0" dirty="0" smtClean="0">
                          <a:solidFill>
                            <a:srgbClr val="00B050"/>
                          </a:solidFill>
                        </a:rPr>
                        <a:t> אדמה, עבודה עברית + צדק חברתי</a:t>
                      </a:r>
                      <a:endParaRPr lang="he-IL" sz="2400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טבלה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17205"/>
              </p:ext>
            </p:extLst>
          </p:nvPr>
        </p:nvGraphicFramePr>
        <p:xfrm>
          <a:off x="565036" y="1412776"/>
          <a:ext cx="1607840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840"/>
              </a:tblGrid>
              <a:tr h="1146589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    הציונות</a:t>
                      </a:r>
                    </a:p>
                    <a:p>
                      <a:pPr algn="r" rtl="1"/>
                      <a:r>
                        <a:rPr lang="he-IL" sz="1800" dirty="0" smtClean="0"/>
                        <a:t>    העתידית</a:t>
                      </a:r>
                    </a:p>
                    <a:p>
                      <a:pPr algn="r" rtl="1"/>
                      <a:r>
                        <a:rPr lang="he-IL" sz="1800" dirty="0" smtClean="0"/>
                        <a:t>  תיקון כולל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109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09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מלבן 16"/>
          <p:cNvSpPr/>
          <p:nvPr/>
        </p:nvSpPr>
        <p:spPr>
          <a:xfrm>
            <a:off x="698854" y="2520241"/>
            <a:ext cx="1207382" cy="3833742"/>
          </a:xfrm>
          <a:prstGeom prst="rect">
            <a:avLst/>
          </a:prstGeom>
        </p:spPr>
        <p:txBody>
          <a:bodyPr vert="wordArtVert" wrap="none">
            <a:spAutoFit/>
          </a:bodyPr>
          <a:lstStyle/>
          <a:p>
            <a:r>
              <a:rPr lang="he-IL" b="1" dirty="0">
                <a:solidFill>
                  <a:srgbClr val="00B050"/>
                </a:solidFill>
              </a:rPr>
              <a:t> </a:t>
            </a:r>
            <a:r>
              <a:rPr lang="he-IL" sz="2800" b="1" spc="-150" dirty="0" smtClean="0">
                <a:solidFill>
                  <a:srgbClr val="00B050"/>
                </a:solidFill>
              </a:rPr>
              <a:t>שילוב</a:t>
            </a:r>
            <a:r>
              <a:rPr lang="en-US" sz="2800" b="1" spc="-150" dirty="0" smtClean="0">
                <a:solidFill>
                  <a:srgbClr val="00B050"/>
                </a:solidFill>
              </a:rPr>
              <a:t> </a:t>
            </a:r>
            <a:r>
              <a:rPr lang="he-IL" sz="2800" b="1" spc="-150" dirty="0" smtClean="0">
                <a:solidFill>
                  <a:srgbClr val="00B050"/>
                </a:solidFill>
              </a:rPr>
              <a:t>יצירתי</a:t>
            </a:r>
            <a:endParaRPr lang="he-IL" sz="2800" b="1" spc="-150" dirty="0">
              <a:solidFill>
                <a:srgbClr val="00B050"/>
              </a:solidFill>
            </a:endParaRPr>
          </a:p>
          <a:p>
            <a:r>
              <a:rPr lang="he-IL" sz="2800" dirty="0" smtClean="0">
                <a:solidFill>
                  <a:srgbClr val="00B050"/>
                </a:solidFill>
              </a:rPr>
              <a:t>             </a:t>
            </a:r>
            <a:endParaRPr lang="en-US" sz="2800" dirty="0"/>
          </a:p>
        </p:txBody>
      </p:sp>
      <p:sp>
        <p:nvSpPr>
          <p:cNvPr id="18" name="סוגר מסולסל שמאלי 17"/>
          <p:cNvSpPr/>
          <p:nvPr/>
        </p:nvSpPr>
        <p:spPr>
          <a:xfrm>
            <a:off x="1394878" y="3212976"/>
            <a:ext cx="333751" cy="2448272"/>
          </a:xfrm>
          <a:prstGeom prst="leftBrace">
            <a:avLst>
              <a:gd name="adj1" fmla="val 103041"/>
              <a:gd name="adj2" fmla="val 5000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38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1008112"/>
          </a:xfrm>
        </p:spPr>
        <p:txBody>
          <a:bodyPr>
            <a:normAutofit/>
          </a:bodyPr>
          <a:lstStyle/>
          <a:p>
            <a:r>
              <a:rPr lang="he-IL" sz="4000" b="1" dirty="0" smtClean="0">
                <a:cs typeface="+mn-cs"/>
              </a:rPr>
              <a:t>הייעוד הציוני של הקהילה השיתופית - 1</a:t>
            </a:r>
            <a:endParaRPr lang="en-US" sz="4000" b="1" dirty="0">
              <a:cs typeface="+mn-cs"/>
            </a:endParaRPr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>
          <a:xfrm>
            <a:off x="107504" y="1268760"/>
            <a:ext cx="8856984" cy="1224136"/>
          </a:xfrm>
        </p:spPr>
        <p:txBody>
          <a:bodyPr>
            <a:normAutofit/>
          </a:bodyPr>
          <a:lstStyle/>
          <a:p>
            <a:r>
              <a:rPr lang="he-IL" sz="2800" b="1" dirty="0" smtClean="0">
                <a:solidFill>
                  <a:srgbClr val="002060"/>
                </a:solidFill>
              </a:rPr>
              <a:t>בבית: </a:t>
            </a:r>
            <a:r>
              <a:rPr lang="he-IL" sz="3000" b="1" dirty="0" smtClean="0">
                <a:solidFill>
                  <a:srgbClr val="FF0000"/>
                </a:solidFill>
              </a:rPr>
              <a:t>היה השינוי </a:t>
            </a:r>
            <a:r>
              <a:rPr lang="he-IL" sz="2800" b="1" dirty="0" smtClean="0">
                <a:solidFill>
                  <a:srgbClr val="002060"/>
                </a:solidFill>
              </a:rPr>
              <a:t>- לחיות ב"מיקרו" את החזון ל"מקרו". </a:t>
            </a:r>
          </a:p>
          <a:p>
            <a:pPr rtl="1"/>
            <a:r>
              <a:rPr lang="he-IL" sz="3000" b="1" dirty="0" smtClean="0">
                <a:solidFill>
                  <a:srgbClr val="002060"/>
                </a:solidFill>
              </a:rPr>
              <a:t>הקהילה מקבלת על עצמה שליחות ל"מקרו" כדרך.</a:t>
            </a:r>
            <a:endParaRPr lang="en-US" sz="3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769309"/>
            <a:ext cx="83216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dirty="0" smtClean="0">
                <a:solidFill>
                  <a:srgbClr val="C00000"/>
                </a:solidFill>
              </a:rPr>
              <a:t>  </a:t>
            </a:r>
            <a:r>
              <a:rPr lang="he-IL" sz="2400" b="1" u="sng" dirty="0" smtClean="0">
                <a:solidFill>
                  <a:srgbClr val="C00000"/>
                </a:solidFill>
              </a:rPr>
              <a:t>ההיבט החברתי-קהילתי</a:t>
            </a:r>
          </a:p>
          <a:p>
            <a:pPr algn="r" rtl="1"/>
            <a:r>
              <a:rPr lang="he-IL" sz="2800" b="1" dirty="0" smtClean="0">
                <a:solidFill>
                  <a:srgbClr val="C00000"/>
                </a:solidFill>
              </a:rPr>
              <a:t>"הציונות היחידה העשויה לעלות יפה היא ציונות האידיאל החברותי – הציונות הסוציאליסטית...</a:t>
            </a:r>
          </a:p>
          <a:p>
            <a:pPr algn="r" rtl="1"/>
            <a:r>
              <a:rPr lang="he-IL" sz="2800" b="1" dirty="0" smtClean="0">
                <a:solidFill>
                  <a:srgbClr val="C00000"/>
                </a:solidFill>
              </a:rPr>
              <a:t>רואה אני את ערכו הרב, ויחד עם זה את אחריותו הרבה של מעמד הפועלים בארץ ישראל:  </a:t>
            </a:r>
            <a:r>
              <a:rPr lang="he-IL" sz="2800" b="1" dirty="0" smtClean="0">
                <a:solidFill>
                  <a:srgbClr val="FF0000"/>
                </a:solidFill>
              </a:rPr>
              <a:t>הוא הנושא המרכזי באחריותה ובנייתה היהודית של ארץ ישראל."</a:t>
            </a:r>
          </a:p>
          <a:p>
            <a:pPr algn="r" rtl="1"/>
            <a:r>
              <a:rPr lang="he-IL" sz="2800" b="1" dirty="0">
                <a:solidFill>
                  <a:srgbClr val="C00000"/>
                </a:solidFill>
              </a:rPr>
              <a:t> </a:t>
            </a:r>
            <a:r>
              <a:rPr lang="he-IL" sz="2000" b="1" dirty="0">
                <a:solidFill>
                  <a:srgbClr val="C00000"/>
                </a:solidFill>
              </a:rPr>
              <a:t>מרטין </a:t>
            </a:r>
            <a:r>
              <a:rPr lang="he-IL" sz="2000" b="1" dirty="0" smtClean="0">
                <a:solidFill>
                  <a:srgbClr val="C00000"/>
                </a:solidFill>
              </a:rPr>
              <a:t>בובר, "משום מה חייבת בניית ארץ-ישראל להיות סוציאליסטית?" (</a:t>
            </a:r>
            <a:r>
              <a:rPr lang="he-IL" b="1" dirty="0" smtClean="0">
                <a:solidFill>
                  <a:srgbClr val="C00000"/>
                </a:solidFill>
              </a:rPr>
              <a:t>1928)</a:t>
            </a:r>
          </a:p>
          <a:p>
            <a:pPr algn="r" rtl="1"/>
            <a:r>
              <a:rPr lang="he-IL" b="1" dirty="0" smtClean="0">
                <a:solidFill>
                  <a:srgbClr val="C00000"/>
                </a:solidFill>
              </a:rPr>
              <a:t>   מתוך: נתיבות באוטופיה, (ערך: אברהם שפירא), עם עובד, </a:t>
            </a:r>
            <a:r>
              <a:rPr lang="he-IL" sz="1600" b="1" dirty="0" smtClean="0">
                <a:solidFill>
                  <a:srgbClr val="C00000"/>
                </a:solidFill>
              </a:rPr>
              <a:t>1983</a:t>
            </a:r>
            <a:r>
              <a:rPr lang="he-IL" b="1" dirty="0" smtClean="0">
                <a:solidFill>
                  <a:srgbClr val="C00000"/>
                </a:solidFill>
              </a:rPr>
              <a:t> , </a:t>
            </a:r>
            <a:r>
              <a:rPr lang="he-IL" sz="1600" b="1" dirty="0" smtClean="0">
                <a:solidFill>
                  <a:srgbClr val="C00000"/>
                </a:solidFill>
              </a:rPr>
              <a:t>ע. 195</a:t>
            </a:r>
            <a:r>
              <a:rPr lang="he-IL" b="1" dirty="0" smtClean="0">
                <a:solidFill>
                  <a:srgbClr val="C00000"/>
                </a:solidFill>
              </a:rPr>
              <a:t>.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5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850106"/>
          </a:xfrm>
        </p:spPr>
        <p:txBody>
          <a:bodyPr>
            <a:normAutofit fontScale="90000"/>
          </a:bodyPr>
          <a:lstStyle/>
          <a:p>
            <a:pPr rtl="1"/>
            <a:r>
              <a:rPr lang="he-IL" b="1" dirty="0" smtClean="0"/>
              <a:t> </a:t>
            </a:r>
            <a:r>
              <a:rPr lang="he-IL" b="1" dirty="0" smtClean="0">
                <a:cs typeface="+mn-cs"/>
              </a:rPr>
              <a:t>הייעוד </a:t>
            </a:r>
            <a:r>
              <a:rPr lang="he-IL" b="1" dirty="0">
                <a:cs typeface="+mn-cs"/>
              </a:rPr>
              <a:t>הציוני של הקהילה </a:t>
            </a:r>
            <a:r>
              <a:rPr lang="he-IL" b="1" dirty="0" smtClean="0">
                <a:cs typeface="+mn-cs"/>
              </a:rPr>
              <a:t>השיתופית - 2</a:t>
            </a:r>
            <a:endParaRPr lang="en-US" dirty="0">
              <a:cs typeface="+mn-cs"/>
            </a:endParaRPr>
          </a:p>
        </p:txBody>
      </p:sp>
      <p:sp>
        <p:nvSpPr>
          <p:cNvPr id="5" name="מציין מיקום תוכן 4"/>
          <p:cNvSpPr>
            <a:spLocks noGrp="1"/>
          </p:cNvSpPr>
          <p:nvPr>
            <p:ph idx="1"/>
          </p:nvPr>
        </p:nvSpPr>
        <p:spPr>
          <a:xfrm>
            <a:off x="467544" y="1196753"/>
            <a:ext cx="8219256" cy="648071"/>
          </a:xfrm>
        </p:spPr>
        <p:txBody>
          <a:bodyPr/>
          <a:lstStyle/>
          <a:p>
            <a:pPr marL="0" indent="0" algn="ctr" rtl="1">
              <a:buNone/>
            </a:pPr>
            <a:r>
              <a:rPr lang="he-I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he-IL" b="1" dirty="0" smtClean="0">
                <a:solidFill>
                  <a:schemeClr val="accent5">
                    <a:lumMod val="75000"/>
                  </a:schemeClr>
                </a:solidFill>
              </a:rPr>
              <a:t>ההיבט היהודי-ציוני תרבותי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844824"/>
            <a:ext cx="86409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b="1" u="sng" dirty="0" smtClean="0">
                <a:solidFill>
                  <a:srgbClr val="C00000"/>
                </a:solidFill>
              </a:rPr>
              <a:t>פלורליזם ביהדות – תנאי להתמודדות עם גורלנו התרבותי</a:t>
            </a:r>
          </a:p>
          <a:p>
            <a:pPr algn="r" rtl="1"/>
            <a:r>
              <a:rPr lang="he-IL" sz="2400" b="1" dirty="0" smtClean="0">
                <a:solidFill>
                  <a:srgbClr val="C00000"/>
                </a:solidFill>
              </a:rPr>
              <a:t>"הבעיה המהותית היא רוחנית. אנו זקוקים לפלורליזם הנובע מהכרתנו כי אנו מצויים באמצעו  של משבר כה עמוק עד כי רק על-ידי ניצול כל כוחותינו – יש לנו סיכוי כלשהו להתגבר על המשבר."</a:t>
            </a:r>
          </a:p>
          <a:p>
            <a:pPr algn="r" rtl="1"/>
            <a:r>
              <a:rPr lang="he-IL" sz="2000" b="1" dirty="0">
                <a:solidFill>
                  <a:srgbClr val="C00000"/>
                </a:solidFill>
              </a:rPr>
              <a:t> </a:t>
            </a:r>
            <a:r>
              <a:rPr lang="he-IL" sz="2000" b="1" dirty="0" smtClean="0">
                <a:solidFill>
                  <a:srgbClr val="C00000"/>
                </a:solidFill>
              </a:rPr>
              <a:t>  זאב </a:t>
            </a:r>
            <a:r>
              <a:rPr lang="he-IL" sz="2000" b="1" dirty="0" err="1" smtClean="0">
                <a:solidFill>
                  <a:srgbClr val="C00000"/>
                </a:solidFill>
              </a:rPr>
              <a:t>פאלק</a:t>
            </a:r>
            <a:r>
              <a:rPr lang="he-IL" sz="2000" b="1" dirty="0" smtClean="0">
                <a:solidFill>
                  <a:srgbClr val="C00000"/>
                </a:solidFill>
              </a:rPr>
              <a:t>, 1923 – 1998,פרופסור למשפטים שומר מצוות, "פתחים", 1980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4077072"/>
            <a:ext cx="892899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u="sng" smtClean="0">
                <a:solidFill>
                  <a:srgbClr val="00B050"/>
                </a:solidFill>
              </a:rPr>
              <a:t>האתגר </a:t>
            </a:r>
            <a:r>
              <a:rPr lang="he-IL" sz="2400" b="1" u="sng" dirty="0" smtClean="0">
                <a:solidFill>
                  <a:srgbClr val="00B050"/>
                </a:solidFill>
              </a:rPr>
              <a:t>הציוני-תרבותי בתוך הפלורליזם</a:t>
            </a:r>
          </a:p>
          <a:p>
            <a:pPr algn="r" rtl="1">
              <a:spcAft>
                <a:spcPts val="600"/>
              </a:spcAft>
            </a:pPr>
            <a:r>
              <a:rPr lang="he-IL" sz="2000" b="1" dirty="0">
                <a:solidFill>
                  <a:srgbClr val="00B050"/>
                </a:solidFill>
              </a:rPr>
              <a:t>מתוך יריב בן אהרון, </a:t>
            </a:r>
            <a:r>
              <a:rPr lang="he-IL" sz="2000" b="1" u="sng" dirty="0">
                <a:solidFill>
                  <a:srgbClr val="00B050"/>
                </a:solidFill>
              </a:rPr>
              <a:t>שורשי יניקה</a:t>
            </a:r>
            <a:r>
              <a:rPr lang="he-IL" sz="2000" b="1" dirty="0">
                <a:solidFill>
                  <a:srgbClr val="00B050"/>
                </a:solidFill>
              </a:rPr>
              <a:t>, מהדורה שנייה, המכינה "ש יצחק רבין, אורנים, </a:t>
            </a:r>
            <a:r>
              <a:rPr lang="he-IL" b="1" dirty="0">
                <a:solidFill>
                  <a:srgbClr val="00B050"/>
                </a:solidFill>
              </a:rPr>
              <a:t>2005</a:t>
            </a:r>
          </a:p>
          <a:p>
            <a:pPr algn="r" rtl="1">
              <a:spcAft>
                <a:spcPts val="600"/>
              </a:spcAft>
            </a:pPr>
            <a:r>
              <a:rPr lang="he-IL" sz="2800" b="1" dirty="0">
                <a:solidFill>
                  <a:srgbClr val="00B050"/>
                </a:solidFill>
              </a:rPr>
              <a:t>"השאלה היא: האם יכולים אנו, כיהודים חופשיים, ציונים, אזרחי מדינת  ישראל, להתמודד עם שאלת החדש והישן? </a:t>
            </a:r>
          </a:p>
          <a:p>
            <a:pPr algn="r" rtl="1"/>
            <a:r>
              <a:rPr lang="he-IL" sz="2000" b="1" dirty="0">
                <a:solidFill>
                  <a:srgbClr val="00B050"/>
                </a:solidFill>
              </a:rPr>
              <a:t>                                        </a:t>
            </a:r>
            <a:r>
              <a:rPr lang="he-IL" sz="2000" b="1" dirty="0" smtClean="0">
                <a:solidFill>
                  <a:srgbClr val="00B050"/>
                </a:solidFill>
              </a:rPr>
              <a:t>  </a:t>
            </a:r>
            <a:r>
              <a:rPr lang="he-IL" sz="2000" b="1" dirty="0">
                <a:solidFill>
                  <a:srgbClr val="00B050"/>
                </a:solidFill>
              </a:rPr>
              <a:t>"על שלושה שלבים בדרכו של עם ישראל", ע. 182.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8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792088"/>
          </a:xfrm>
        </p:spPr>
        <p:txBody>
          <a:bodyPr>
            <a:normAutofit/>
          </a:bodyPr>
          <a:lstStyle/>
          <a:p>
            <a:pPr algn="r" rtl="1"/>
            <a:r>
              <a:rPr lang="he-IL" sz="3600" b="1" u="sng" dirty="0" smtClean="0">
                <a:cs typeface="+mn-cs"/>
              </a:rPr>
              <a:t>כמה מחשבות לסיכום</a:t>
            </a:r>
            <a:endParaRPr lang="en-US" sz="3600" b="1" u="sng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29208" y="1052737"/>
            <a:ext cx="8291264" cy="1008112"/>
          </a:xfrm>
        </p:spPr>
        <p:txBody>
          <a:bodyPr>
            <a:normAutofit/>
          </a:bodyPr>
          <a:lstStyle/>
          <a:p>
            <a:pPr algn="r" rtl="1"/>
            <a:r>
              <a:rPr lang="he-IL" sz="2800" b="1" dirty="0" smtClean="0">
                <a:solidFill>
                  <a:srgbClr val="002060"/>
                </a:solidFill>
              </a:rPr>
              <a:t>המסגרת של קהילה ייעודית שיתופית מאפשרת מירב האפשרויות של מימוש ערכים בפנים וקידומם בחוץ.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06084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he-IL" sz="2800" b="1" dirty="0" smtClean="0">
                <a:solidFill>
                  <a:srgbClr val="C00000"/>
                </a:solidFill>
              </a:rPr>
              <a:t>קהילה ייעודית שיתופית ממקסמת אפשרות להתגייסות– שליחות חינוכית ופוליטית למען הדרך.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3068960"/>
            <a:ext cx="8928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he-IL" sz="2800" b="1" dirty="0" smtClean="0">
                <a:solidFill>
                  <a:srgbClr val="00B050"/>
                </a:solidFill>
              </a:rPr>
              <a:t>הייעוד הציוני של הקהילה השיתופית מתבטאת בתוכה בתחום החברתי-כלכלי. רצוי עוד תשומת לב  לתחום הסביבתי. השאלה הפתוחה:  כיצד לקדם ערכים אלה בחוץ?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he-IL" sz="2800" b="1" dirty="0" smtClean="0">
                <a:solidFill>
                  <a:srgbClr val="FF0000"/>
                </a:solidFill>
              </a:rPr>
              <a:t>אין כעת מודעות/מיצוי בקהילות ציוניות שיתופיות של ייעודן לקדם, ע"י מעשים, נורמות יהודיות-ציוניות בתחום התרבותי-רוחני –  הן בבית והן כתכנית חינוכית-פוליטית כלפי חוץ. (שבת, נישואין, גיור, קבורה).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7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`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sz="4000" b="1" dirty="0" smtClean="0">
                <a:solidFill>
                  <a:srgbClr val="C00000"/>
                </a:solidFill>
              </a:rPr>
              <a:t>"באין חזון יפרע עם"</a:t>
            </a:r>
          </a:p>
          <a:p>
            <a:pPr marL="0" indent="0" algn="ctr" rtl="1">
              <a:buNone/>
            </a:pPr>
            <a:r>
              <a:rPr lang="he-IL" sz="2400" b="1" dirty="0" smtClean="0">
                <a:solidFill>
                  <a:srgbClr val="C00000"/>
                </a:solidFill>
              </a:rPr>
              <a:t>משלי </a:t>
            </a:r>
            <a:r>
              <a:rPr lang="he-IL" sz="2400" b="1" dirty="0" err="1" smtClean="0">
                <a:solidFill>
                  <a:srgbClr val="C00000"/>
                </a:solidFill>
              </a:rPr>
              <a:t>כט</a:t>
            </a:r>
            <a:r>
              <a:rPr lang="he-IL" sz="2400" b="1" dirty="0" smtClean="0">
                <a:solidFill>
                  <a:srgbClr val="C00000"/>
                </a:solidFill>
              </a:rPr>
              <a:t>: </a:t>
            </a:r>
            <a:r>
              <a:rPr lang="he-IL" sz="2400" b="1" dirty="0" err="1" smtClean="0">
                <a:solidFill>
                  <a:srgbClr val="C00000"/>
                </a:solidFill>
              </a:rPr>
              <a:t>יח</a:t>
            </a:r>
            <a:endParaRPr lang="he-IL" sz="4000" b="1" dirty="0"/>
          </a:p>
          <a:p>
            <a:pPr marL="0" indent="0" algn="ctr" rtl="1">
              <a:buNone/>
            </a:pPr>
            <a:endParaRPr lang="he-IL" sz="4000" b="1" dirty="0" smtClean="0">
              <a:solidFill>
                <a:schemeClr val="accent1"/>
              </a:solidFill>
            </a:endParaRPr>
          </a:p>
          <a:p>
            <a:pPr marL="0" indent="0" algn="ctr" rtl="1">
              <a:buNone/>
            </a:pPr>
            <a:r>
              <a:rPr lang="he-IL" sz="4000" b="1" dirty="0" smtClean="0">
                <a:solidFill>
                  <a:schemeClr val="accent1"/>
                </a:solidFill>
              </a:rPr>
              <a:t>תודה להקשבה</a:t>
            </a:r>
          </a:p>
          <a:p>
            <a:pPr marL="0" indent="0" algn="ctr" rtl="1">
              <a:buNone/>
            </a:pPr>
            <a:r>
              <a:rPr lang="he-IL" sz="4000" b="1" dirty="0">
                <a:solidFill>
                  <a:schemeClr val="accent1"/>
                </a:solidFill>
              </a:rPr>
              <a:t>בהצלחה לכולנו</a:t>
            </a:r>
          </a:p>
          <a:p>
            <a:pPr marL="0" indent="0" algn="ctr" rtl="1"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42978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e-IL" b="1" smtClean="0">
                <a:latin typeface="Tahoma" pitchFamily="34" charset="0"/>
                <a:cs typeface="Tahoma" pitchFamily="34" charset="0"/>
              </a:rPr>
              <a:t>קהילה</a:t>
            </a:r>
            <a:endParaRPr lang="en-US" b="1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44500" y="981075"/>
            <a:ext cx="808831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he-IL" sz="3200" b="1">
                <a:solidFill>
                  <a:srgbClr val="0070C0"/>
                </a:solidFill>
                <a:latin typeface="Calibri" pitchFamily="34" charset="0"/>
              </a:rPr>
              <a:t>ציבור מוגדר שבין היחידים בתוכו קיימים </a:t>
            </a:r>
            <a:r>
              <a:rPr lang="he-IL" sz="3200" b="1" u="sng">
                <a:solidFill>
                  <a:srgbClr val="0070C0"/>
                </a:solidFill>
                <a:latin typeface="Calibri" pitchFamily="34" charset="0"/>
              </a:rPr>
              <a:t>קשרי גומלין ("יחד")</a:t>
            </a:r>
            <a:r>
              <a:rPr lang="he-IL" sz="3200" b="1">
                <a:solidFill>
                  <a:srgbClr val="0070C0"/>
                </a:solidFill>
                <a:latin typeface="Calibri" pitchFamily="34" charset="0"/>
              </a:rPr>
              <a:t> – על בסיס קשרי דם, מקום, שבט, בית-אב, איפיון חברתי-תרבותי-דתי </a:t>
            </a:r>
            <a:endParaRPr lang="he-IL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624263" y="2520950"/>
            <a:ext cx="17287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>
              <a:spcBef>
                <a:spcPct val="20000"/>
              </a:spcBef>
            </a:pPr>
            <a:r>
              <a:rPr lang="he-IL" sz="3200" b="1">
                <a:solidFill>
                  <a:srgbClr val="FF0000"/>
                </a:solidFill>
                <a:latin typeface="Calibri" pitchFamily="34" charset="0"/>
              </a:rPr>
              <a:t>לעומת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3850" y="3135313"/>
            <a:ext cx="85693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>
              <a:spcBef>
                <a:spcPct val="20000"/>
              </a:spcBef>
            </a:pPr>
            <a:r>
              <a:rPr lang="he-IL" sz="3200" b="1">
                <a:solidFill>
                  <a:srgbClr val="000000"/>
                </a:solidFill>
                <a:latin typeface="Calibri" pitchFamily="34" charset="0"/>
              </a:rPr>
              <a:t>חברה המונית (חדש – 300 שנה במערב) : יחידים, משפחות גרעיניות החיים במרחב מסויים </a:t>
            </a:r>
            <a:r>
              <a:rPr lang="he-IL" sz="3200" b="1" u="sng">
                <a:solidFill>
                  <a:srgbClr val="000000"/>
                </a:solidFill>
                <a:latin typeface="Calibri" pitchFamily="34" charset="0"/>
              </a:rPr>
              <a:t>ללא קשרי גומלין </a:t>
            </a:r>
            <a:r>
              <a:rPr lang="he-IL" sz="3200" b="1">
                <a:solidFill>
                  <a:srgbClr val="000000"/>
                </a:solidFill>
                <a:latin typeface="Calibri" pitchFamily="34" charset="0"/>
              </a:rPr>
              <a:t>– בפרט בערים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39750" y="4868863"/>
            <a:ext cx="8135938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>
              <a:spcBef>
                <a:spcPct val="20000"/>
              </a:spcBef>
            </a:pPr>
            <a:r>
              <a:rPr lang="he-IL" sz="2800" b="1" i="1" u="sng">
                <a:solidFill>
                  <a:srgbClr val="00B050"/>
                </a:solidFill>
                <a:latin typeface="Calibri" pitchFamily="34" charset="0"/>
              </a:rPr>
              <a:t>על רקע התפתחותי של האדם</a:t>
            </a:r>
          </a:p>
          <a:p>
            <a:pPr algn="r" rtl="1" eaLnBrk="1" hangingPunct="1">
              <a:spcBef>
                <a:spcPct val="20000"/>
              </a:spcBef>
            </a:pPr>
            <a:r>
              <a:rPr lang="he-IL" sz="3200" b="1">
                <a:solidFill>
                  <a:srgbClr val="0070C0"/>
                </a:solidFill>
                <a:latin typeface="Calibri" pitchFamily="34" charset="0"/>
              </a:rPr>
              <a:t>הסוג</a:t>
            </a:r>
            <a:r>
              <a:rPr lang="he-IL" sz="3200" b="1" i="1">
                <a:solidFill>
                  <a:srgbClr val="0070C0"/>
                </a:solidFill>
                <a:latin typeface="Calibri" pitchFamily="34" charset="0"/>
              </a:rPr>
              <a:t> הומו, </a:t>
            </a:r>
            <a:r>
              <a:rPr lang="he-IL" sz="3200" b="1">
                <a:solidFill>
                  <a:srgbClr val="0070C0"/>
                </a:solidFill>
                <a:latin typeface="Calibri" pitchFamily="34" charset="0"/>
              </a:rPr>
              <a:t>כחיה חברתית. קיים כ-4 מיליון שנה</a:t>
            </a:r>
          </a:p>
          <a:p>
            <a:pPr algn="r" rtl="1" eaLnBrk="1" hangingPunct="1">
              <a:spcBef>
                <a:spcPct val="20000"/>
              </a:spcBef>
            </a:pPr>
            <a:r>
              <a:rPr lang="he-IL" sz="3200" b="1">
                <a:solidFill>
                  <a:srgbClr val="0070C0"/>
                </a:solidFill>
                <a:latin typeface="Calibri" pitchFamily="34" charset="0"/>
              </a:rPr>
              <a:t>המין שלנו, </a:t>
            </a:r>
            <a:r>
              <a:rPr lang="he-IL" sz="3200" b="1" i="1">
                <a:solidFill>
                  <a:srgbClr val="0070C0"/>
                </a:solidFill>
                <a:latin typeface="Calibri" pitchFamily="34" charset="0"/>
              </a:rPr>
              <a:t>הומו סאפיינס, </a:t>
            </a:r>
            <a:r>
              <a:rPr lang="he-IL" sz="3200" b="1">
                <a:solidFill>
                  <a:srgbClr val="0070C0"/>
                </a:solidFill>
                <a:latin typeface="Calibri" pitchFamily="34" charset="0"/>
              </a:rPr>
              <a:t>קיים כ-250,000 שנה</a:t>
            </a:r>
          </a:p>
        </p:txBody>
      </p:sp>
    </p:spTree>
    <p:extLst>
      <p:ext uri="{BB962C8B-B14F-4D97-AF65-F5344CB8AC3E}">
        <p14:creationId xmlns:p14="http://schemas.microsoft.com/office/powerpoint/2010/main" val="427854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" grpId="0"/>
      <p:bldP spid="4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18488" cy="1079500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he-IL" dirty="0" smtClean="0">
                <a:latin typeface="Eras Bold ITC" pitchFamily="34" charset="0"/>
                <a:cs typeface="+mn-cs"/>
              </a:rPr>
              <a:t/>
            </a:r>
            <a:br>
              <a:rPr lang="he-IL" dirty="0" smtClean="0">
                <a:latin typeface="Eras Bold ITC" pitchFamily="34" charset="0"/>
                <a:cs typeface="+mn-cs"/>
              </a:rPr>
            </a:br>
            <a:r>
              <a:rPr lang="he-IL" b="1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  <a:t>קהילה ייעודית משימתית</a:t>
            </a:r>
            <a: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  <a:t/>
            </a:r>
            <a:br>
              <a:rPr lang="he-IL" dirty="0" smtClean="0">
                <a:solidFill>
                  <a:schemeClr val="accent4">
                    <a:lumMod val="75000"/>
                  </a:schemeClr>
                </a:solidFill>
                <a:latin typeface="Eras Bold ITC" pitchFamily="34" charset="0"/>
                <a:cs typeface="+mn-cs"/>
              </a:rPr>
            </a:b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INTENTIONAL COMMUNITY</a:t>
            </a:r>
            <a:r>
              <a:rPr lang="he-IL" dirty="0" smtClean="0">
                <a:latin typeface="Eras Bold ITC" pitchFamily="34" charset="0"/>
                <a:cs typeface="+mn-cs"/>
              </a:rPr>
              <a:t/>
            </a:r>
            <a:br>
              <a:rPr lang="he-IL" dirty="0" smtClean="0">
                <a:latin typeface="Eras Bold ITC" pitchFamily="34" charset="0"/>
                <a:cs typeface="+mn-cs"/>
              </a:rPr>
            </a:br>
            <a:endParaRPr lang="en-US" dirty="0">
              <a:latin typeface="Eras Bold ITC" pitchFamily="34" charset="0"/>
              <a:cs typeface="+mn-c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1341438"/>
            <a:ext cx="80645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sz="3200" b="1">
                <a:solidFill>
                  <a:srgbClr val="0070C0"/>
                </a:solidFill>
                <a:latin typeface="Calibri" pitchFamily="34" charset="0"/>
              </a:rPr>
              <a:t>היחד – על סמך אמונה וערכים משותפים</a:t>
            </a:r>
          </a:p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sz="3200" b="1">
                <a:solidFill>
                  <a:srgbClr val="403152"/>
                </a:solidFill>
                <a:latin typeface="Calibri" pitchFamily="34" charset="0"/>
              </a:rPr>
              <a:t> קהילה לא רק כבית כי אם </a:t>
            </a:r>
            <a:r>
              <a:rPr lang="he-IL" sz="3200" b="1" u="sng">
                <a:solidFill>
                  <a:srgbClr val="403152"/>
                </a:solidFill>
                <a:latin typeface="Calibri" pitchFamily="34" charset="0"/>
              </a:rPr>
              <a:t>גם כדרך למשימה</a:t>
            </a:r>
          </a:p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sz="3200" b="1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he-IL" sz="3200" b="1">
                <a:solidFill>
                  <a:srgbClr val="FF0000"/>
                </a:solidFill>
                <a:latin typeface="Calibri" pitchFamily="34" charset="0"/>
              </a:rPr>
              <a:t>יחידים חוברים יחד באופן רצוני ומודע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3568" y="3141663"/>
            <a:ext cx="7849245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Font typeface="Wingdings" pitchFamily="2" charset="2"/>
              <a:buChar char="q"/>
            </a:pP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ערבות הדדית/שיתוף </a:t>
            </a: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– חלקית עד מלאה</a:t>
            </a:r>
          </a:p>
          <a:p>
            <a:pPr algn="r" rtl="1" eaLnBrk="1" hangingPunct="1">
              <a:spcBef>
                <a:spcPct val="20000"/>
              </a:spcBef>
            </a:pPr>
            <a:r>
              <a:rPr lang="he-IL" sz="3200" b="1" dirty="0">
                <a:solidFill>
                  <a:srgbClr val="000000"/>
                </a:solidFill>
                <a:latin typeface="Calibri" pitchFamily="34" charset="0"/>
              </a:rPr>
              <a:t>    </a:t>
            </a: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- מתוך אמונה שכך</a:t>
            </a:r>
            <a:r>
              <a:rPr lang="en-US" sz="3200" b="1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צודק יותר וטוב יותר</a:t>
            </a:r>
          </a:p>
          <a:p>
            <a:pPr algn="r" rtl="1" eaLnBrk="1" hangingPunct="1"/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    - כאמצעי 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המקל על </a:t>
            </a: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קידום 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שליחות לתיקון </a:t>
            </a:r>
            <a:endParaRPr lang="he-IL" sz="32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288" y="4906963"/>
            <a:ext cx="8137525" cy="164660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he-IL" sz="3200" b="1" dirty="0" smtClean="0">
                <a:solidFill>
                  <a:srgbClr val="8064A2">
                    <a:lumMod val="50000"/>
                  </a:srgbClr>
                </a:solidFill>
                <a:latin typeface="Calibri"/>
                <a:cs typeface="Arial"/>
              </a:rPr>
              <a:t>שליחות </a:t>
            </a:r>
            <a:r>
              <a:rPr lang="he-IL" sz="3200" b="1" dirty="0">
                <a:solidFill>
                  <a:srgbClr val="8064A2">
                    <a:lumMod val="50000"/>
                  </a:srgbClr>
                </a:solidFill>
                <a:latin typeface="Calibri"/>
                <a:cs typeface="Arial"/>
              </a:rPr>
              <a:t>בחברה–מקומית, ארצית, עולמית</a:t>
            </a:r>
          </a:p>
          <a:p>
            <a:pPr marL="342900" indent="-342900" algn="ctr" rtl="1">
              <a:spcBef>
                <a:spcPts val="600"/>
              </a:spcBef>
              <a:defRPr/>
            </a:pPr>
            <a:r>
              <a:rPr lang="he-IL" sz="3200" b="1" dirty="0">
                <a:solidFill>
                  <a:srgbClr val="FF0000"/>
                </a:solidFill>
                <a:latin typeface="Calibri"/>
                <a:cs typeface="Arial"/>
              </a:rPr>
              <a:t>??: האם </a:t>
            </a:r>
            <a:r>
              <a:rPr lang="he-IL" sz="3200" b="1" dirty="0" smtClean="0">
                <a:solidFill>
                  <a:srgbClr val="FF0000"/>
                </a:solidFill>
                <a:latin typeface="Calibri"/>
                <a:cs typeface="Arial"/>
              </a:rPr>
              <a:t>שליחות </a:t>
            </a:r>
            <a:r>
              <a:rPr lang="he-IL" sz="3200" b="1" dirty="0">
                <a:solidFill>
                  <a:srgbClr val="FF0000"/>
                </a:solidFill>
                <a:latin typeface="Calibri"/>
                <a:cs typeface="Arial"/>
              </a:rPr>
              <a:t>מחייבת שיתוף מלא?</a:t>
            </a:r>
          </a:p>
          <a:p>
            <a:pPr marL="342900" indent="-342900" algn="ctr" rtl="1">
              <a:defRPr/>
            </a:pPr>
            <a:r>
              <a:rPr lang="he-IL" sz="3200" b="1" dirty="0">
                <a:solidFill>
                  <a:srgbClr val="FF0000"/>
                </a:solidFill>
                <a:latin typeface="Calibri"/>
                <a:cs typeface="Arial"/>
              </a:rPr>
              <a:t>     האם קהילה משימתית מחייבת יחד גיאוגרפי?</a:t>
            </a:r>
            <a:endParaRPr lang="en-US" sz="3200" b="1" dirty="0">
              <a:solidFill>
                <a:srgbClr val="FF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971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48072"/>
          </a:xfrm>
        </p:spPr>
        <p:txBody>
          <a:bodyPr>
            <a:normAutofit fontScale="90000"/>
          </a:bodyPr>
          <a:lstStyle/>
          <a:p>
            <a:r>
              <a:rPr lang="he-IL" sz="4000" b="1" dirty="0" smtClean="0">
                <a:solidFill>
                  <a:srgbClr val="FF0000"/>
                </a:solidFill>
                <a:cs typeface="+mn-cs"/>
              </a:rPr>
              <a:t>עיקרון</a:t>
            </a:r>
            <a:r>
              <a:rPr lang="he-IL" sz="4000" b="1" dirty="0" smtClean="0">
                <a:cs typeface="+mn-cs"/>
              </a:rPr>
              <a:t> </a:t>
            </a:r>
            <a:r>
              <a:rPr lang="he-IL" sz="4000" b="1" dirty="0" smtClean="0">
                <a:solidFill>
                  <a:srgbClr val="00B050"/>
                </a:solidFill>
                <a:cs typeface="+mn-cs"/>
              </a:rPr>
              <a:t>השיתוף</a:t>
            </a:r>
            <a:r>
              <a:rPr lang="he-IL" sz="4000" b="1" dirty="0" smtClean="0">
                <a:cs typeface="+mn-cs"/>
              </a:rPr>
              <a:t> </a:t>
            </a:r>
            <a:r>
              <a:rPr lang="he-IL" sz="4000" b="1" dirty="0" smtClean="0">
                <a:solidFill>
                  <a:schemeClr val="accent1"/>
                </a:solidFill>
                <a:cs typeface="+mn-cs"/>
              </a:rPr>
              <a:t>בקהילה ייעודית-משימתית</a:t>
            </a:r>
            <a:endParaRPr lang="en-US" sz="4000" b="1" dirty="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1080120"/>
          </a:xfrm>
        </p:spPr>
        <p:txBody>
          <a:bodyPr>
            <a:normAutofit fontScale="25000" lnSpcReduction="20000"/>
          </a:bodyPr>
          <a:lstStyle/>
          <a:p>
            <a:pPr algn="r" rtl="1">
              <a:spcBef>
                <a:spcPts val="1200"/>
              </a:spcBef>
            </a:pPr>
            <a:endParaRPr lang="he-IL" sz="4500" b="1" dirty="0" smtClean="0">
              <a:solidFill>
                <a:srgbClr val="FF0000"/>
              </a:solidFill>
            </a:endParaRPr>
          </a:p>
          <a:p>
            <a:pPr algn="r" rtl="1">
              <a:spcBef>
                <a:spcPts val="0"/>
              </a:spcBef>
            </a:pPr>
            <a:r>
              <a:rPr lang="he-IL" sz="12800" b="1" dirty="0" smtClean="0">
                <a:solidFill>
                  <a:srgbClr val="FF0000"/>
                </a:solidFill>
              </a:rPr>
              <a:t>השיתוף הוא </a:t>
            </a:r>
            <a:r>
              <a:rPr lang="he-IL" sz="14400" b="1" dirty="0" smtClean="0"/>
              <a:t>עיקרון</a:t>
            </a:r>
            <a:r>
              <a:rPr lang="he-IL" sz="12800" b="1" dirty="0" smtClean="0">
                <a:solidFill>
                  <a:srgbClr val="FF0000"/>
                </a:solidFill>
              </a:rPr>
              <a:t> אשר בא </a:t>
            </a:r>
            <a:r>
              <a:rPr lang="he-IL" sz="12800" b="1" dirty="0">
                <a:solidFill>
                  <a:srgbClr val="FF0000"/>
                </a:solidFill>
              </a:rPr>
              <a:t>לממש ערכים – </a:t>
            </a:r>
          </a:p>
          <a:p>
            <a:pPr marL="0" indent="0" algn="r" rtl="1">
              <a:spcBef>
                <a:spcPts val="0"/>
              </a:spcBef>
              <a:spcAft>
                <a:spcPts val="600"/>
              </a:spcAft>
              <a:buNone/>
            </a:pPr>
            <a:r>
              <a:rPr lang="he-IL" sz="12800" b="1" dirty="0" smtClean="0">
                <a:solidFill>
                  <a:srgbClr val="FF0000"/>
                </a:solidFill>
              </a:rPr>
              <a:t>     שיתוף לכשעצמו אינו ערך</a:t>
            </a:r>
          </a:p>
          <a:p>
            <a:pPr algn="r" rtl="1"/>
            <a:endParaRPr lang="en-US" sz="9800" b="1" dirty="0" smtClean="0"/>
          </a:p>
          <a:p>
            <a:pPr algn="r" rtl="1">
              <a:spcBef>
                <a:spcPts val="0"/>
              </a:spcBef>
            </a:pPr>
            <a:r>
              <a:rPr lang="he-IL" sz="12800" b="1" dirty="0"/>
              <a:t> </a:t>
            </a:r>
            <a:r>
              <a:rPr lang="he-IL" sz="12800" b="1" dirty="0" smtClean="0"/>
              <a:t>השיתוף </a:t>
            </a:r>
            <a:r>
              <a:rPr lang="he-IL" sz="12800" b="1" dirty="0"/>
              <a:t>נחוץ על מנת לממש שלושה </a:t>
            </a:r>
            <a:r>
              <a:rPr lang="he-IL" sz="14400" b="1" dirty="0">
                <a:solidFill>
                  <a:srgbClr val="FF0000"/>
                </a:solidFill>
              </a:rPr>
              <a:t>ערכים</a:t>
            </a:r>
            <a:r>
              <a:rPr lang="he-IL" sz="12800" b="1" dirty="0"/>
              <a:t> </a:t>
            </a:r>
          </a:p>
          <a:p>
            <a:pPr marL="0" indent="0" algn="r" rtl="1">
              <a:buNone/>
            </a:pPr>
            <a:r>
              <a:rPr lang="en-US" sz="12800" b="1" dirty="0"/>
              <a:t> </a:t>
            </a:r>
            <a:r>
              <a:rPr lang="en-US" sz="12800" b="1" dirty="0" smtClean="0"/>
              <a:t>   </a:t>
            </a:r>
            <a:r>
              <a:rPr lang="he-IL" sz="12800" b="1" dirty="0" smtClean="0"/>
              <a:t> --  שוויון ערך האדם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en-US" sz="12800" b="1" dirty="0"/>
              <a:t> </a:t>
            </a:r>
            <a:r>
              <a:rPr lang="en-US" sz="12800" b="1" dirty="0" smtClean="0"/>
              <a:t>  --     </a:t>
            </a:r>
            <a:r>
              <a:rPr lang="he-IL" sz="12800" b="1" dirty="0" smtClean="0"/>
              <a:t>"ואהבת לרעך כמוך" – ערבות הדדית</a:t>
            </a:r>
          </a:p>
          <a:p>
            <a:pPr marL="0" indent="0" algn="r" rtl="1">
              <a:spcBef>
                <a:spcPts val="0"/>
              </a:spcBef>
              <a:spcAft>
                <a:spcPts val="1800"/>
              </a:spcAft>
              <a:buNone/>
            </a:pPr>
            <a:r>
              <a:rPr lang="he-IL" sz="12800" b="1" dirty="0" smtClean="0"/>
              <a:t>    --  שוויון ערך העבודה</a:t>
            </a:r>
            <a:endParaRPr lang="en-US" sz="12800" b="1" dirty="0" smtClean="0"/>
          </a:p>
          <a:p>
            <a:pPr algn="r" rtl="1">
              <a:spcBef>
                <a:spcPts val="0"/>
              </a:spcBef>
              <a:spcAft>
                <a:spcPts val="600"/>
              </a:spcAft>
            </a:pPr>
            <a:r>
              <a:rPr lang="he-IL" sz="12800" b="1" dirty="0" smtClean="0">
                <a:solidFill>
                  <a:srgbClr val="C00000"/>
                </a:solidFill>
              </a:rPr>
              <a:t>ערכים אלה מבוססים על </a:t>
            </a:r>
            <a:r>
              <a:rPr lang="he-IL" sz="14400" b="1" dirty="0" smtClean="0">
                <a:solidFill>
                  <a:srgbClr val="FF0000"/>
                </a:solidFill>
              </a:rPr>
              <a:t>אמונה</a:t>
            </a:r>
          </a:p>
          <a:p>
            <a:pPr marL="0" indent="0" algn="r" rtl="1">
              <a:spcBef>
                <a:spcPts val="0"/>
              </a:spcBef>
              <a:spcAft>
                <a:spcPts val="600"/>
              </a:spcAft>
              <a:buNone/>
            </a:pPr>
            <a:r>
              <a:rPr lang="he-IL" sz="12800" b="1" dirty="0" smtClean="0">
                <a:solidFill>
                  <a:srgbClr val="C00000"/>
                </a:solidFill>
              </a:rPr>
              <a:t> -"האדם נברא בצלם" /  ערכו המקורי של האדם </a:t>
            </a:r>
          </a:p>
          <a:p>
            <a:pPr marL="0" indent="0" algn="r" rtl="1">
              <a:spcBef>
                <a:spcPts val="0"/>
              </a:spcBef>
              <a:spcAft>
                <a:spcPts val="600"/>
              </a:spcAft>
              <a:buNone/>
            </a:pPr>
            <a:r>
              <a:rPr lang="he-IL" sz="12800" b="1" dirty="0" smtClean="0">
                <a:solidFill>
                  <a:srgbClr val="C00000"/>
                </a:solidFill>
              </a:rPr>
              <a:t> -"ששת ימים תעבוד ועשית כל-מלאכתך" /  </a:t>
            </a:r>
          </a:p>
          <a:p>
            <a:pPr marL="0" indent="0" algn="r" rtl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800" b="1" dirty="0" smtClean="0">
                <a:solidFill>
                  <a:srgbClr val="C00000"/>
                </a:solidFill>
              </a:rPr>
              <a:t>-</a:t>
            </a:r>
            <a:r>
              <a:rPr lang="he-IL" sz="12800" b="1" dirty="0" smtClean="0">
                <a:solidFill>
                  <a:srgbClr val="C00000"/>
                </a:solidFill>
              </a:rPr>
              <a:t> עבודה כמקנה מימוש/מיצוי עצמי, משמעות, זהות.</a:t>
            </a:r>
            <a:endParaRPr lang="en-US" sz="12800" b="1" dirty="0" smtClean="0">
              <a:solidFill>
                <a:srgbClr val="C00000"/>
              </a:solidFill>
            </a:endParaRPr>
          </a:p>
          <a:p>
            <a:pPr algn="r" rtl="1">
              <a:spcBef>
                <a:spcPts val="0"/>
              </a:spcBef>
            </a:pPr>
            <a:endParaRPr lang="he-IL" b="1" dirty="0" smtClean="0">
              <a:solidFill>
                <a:srgbClr val="C00000"/>
              </a:solidFill>
            </a:endParaRPr>
          </a:p>
          <a:p>
            <a:pPr algn="r" rtl="1">
              <a:spcBef>
                <a:spcPts val="0"/>
              </a:spcBef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r" rtl="1"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</a:t>
            </a:r>
            <a:endParaRPr lang="he-IL" b="1" dirty="0" smtClean="0">
              <a:solidFill>
                <a:srgbClr val="C00000"/>
              </a:solidFill>
            </a:endParaRPr>
          </a:p>
          <a:p>
            <a:pPr marL="0" indent="0" algn="r" rtl="1">
              <a:spcBef>
                <a:spcPts val="0"/>
              </a:spcBef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402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8" cy="706090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sz="3600" b="1" dirty="0" smtClean="0">
                <a:cs typeface="+mn-cs"/>
              </a:rPr>
              <a:t> </a:t>
            </a:r>
            <a:r>
              <a:rPr lang="he-IL" sz="3600" b="1" dirty="0" smtClean="0">
                <a:solidFill>
                  <a:srgbClr val="00B050"/>
                </a:solidFill>
                <a:cs typeface="+mn-cs"/>
              </a:rPr>
              <a:t>דוגמה של </a:t>
            </a:r>
            <a:r>
              <a:rPr lang="he-IL" sz="4000" b="1" dirty="0" smtClean="0">
                <a:solidFill>
                  <a:srgbClr val="00B050"/>
                </a:solidFill>
                <a:cs typeface="+mn-cs"/>
              </a:rPr>
              <a:t>עמדה ערכית</a:t>
            </a:r>
            <a:r>
              <a:rPr lang="he-IL" sz="2800" dirty="0">
                <a:solidFill>
                  <a:srgbClr val="00B050"/>
                </a:solidFill>
                <a:cs typeface="+mn-cs"/>
              </a:rPr>
              <a:t>,</a:t>
            </a:r>
            <a:r>
              <a:rPr lang="he-IL" sz="2800" dirty="0" smtClean="0">
                <a:cs typeface="+mn-cs"/>
              </a:rPr>
              <a:t> </a:t>
            </a:r>
            <a:r>
              <a:rPr lang="he-IL" sz="2800" b="1" dirty="0" smtClean="0">
                <a:solidFill>
                  <a:srgbClr val="FF0000"/>
                </a:solidFill>
                <a:cs typeface="+mn-cs"/>
              </a:rPr>
              <a:t>משה הס, 1812-1875</a:t>
            </a:r>
            <a:r>
              <a:rPr lang="en-US" sz="2800" dirty="0" smtClean="0">
                <a:cs typeface="+mn-cs"/>
              </a:rPr>
              <a:t/>
            </a:r>
            <a:br>
              <a:rPr lang="en-US" sz="2800" dirty="0" smtClean="0">
                <a:cs typeface="+mn-cs"/>
              </a:rPr>
            </a:br>
            <a:r>
              <a:rPr lang="he-IL" sz="1600" dirty="0" smtClean="0">
                <a:cs typeface="+mn-cs"/>
              </a:rPr>
              <a:t> מתוך: יריב בן אהרון, "צלם אלוהים באדם", </a:t>
            </a:r>
            <a:r>
              <a:rPr lang="he-IL" sz="1600" b="1" dirty="0" smtClean="0">
                <a:cs typeface="+mn-cs"/>
              </a:rPr>
              <a:t>שורשי יניקה</a:t>
            </a:r>
            <a:r>
              <a:rPr lang="he-IL" sz="1600" dirty="0" smtClean="0">
                <a:cs typeface="+mn-cs"/>
              </a:rPr>
              <a:t>, מהדורה שנייה, המכינה ע"ש יצחק רבין, 2005, ע.8 </a:t>
            </a:r>
            <a:endParaRPr lang="en-US" sz="16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54461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3600" b="1" dirty="0" smtClean="0">
                <a:solidFill>
                  <a:srgbClr val="C00000"/>
                </a:solidFill>
              </a:rPr>
              <a:t>"הממון מהו?  הוא ערכן של פעולות האדם מבוטא במספרים...האם אפשר לאמוד במספרים את פעולות האדם?   </a:t>
            </a:r>
          </a:p>
          <a:p>
            <a:pPr marL="0" indent="0" algn="r" rtl="1">
              <a:buNone/>
            </a:pPr>
            <a:r>
              <a:rPr lang="he-IL" sz="3600" b="1" dirty="0" smtClean="0">
                <a:solidFill>
                  <a:srgbClr val="C00000"/>
                </a:solidFill>
              </a:rPr>
              <a:t>פעולה אנושית לא תשולם בכסף, כשם שלא ישולם בכסף האדם עצמו.</a:t>
            </a:r>
          </a:p>
          <a:p>
            <a:pPr marL="0" indent="0" algn="r" rtl="1">
              <a:buNone/>
            </a:pPr>
            <a:r>
              <a:rPr lang="he-IL" sz="3600" b="1" dirty="0" smtClean="0">
                <a:solidFill>
                  <a:srgbClr val="C00000"/>
                </a:solidFill>
              </a:rPr>
              <a:t>פעולת האדם היא חייו, והחיים לא ישקלו בכסף ולא ייקנו במחיר, אין ערך לחיי האדם.</a:t>
            </a:r>
          </a:p>
          <a:p>
            <a:pPr marL="0" indent="0" algn="r" rtl="1">
              <a:buNone/>
            </a:pPr>
            <a:r>
              <a:rPr lang="he-IL" sz="3600" b="1" dirty="0" smtClean="0">
                <a:solidFill>
                  <a:srgbClr val="C00000"/>
                </a:solidFill>
              </a:rPr>
              <a:t>...האדם הנמכר בכסף הוא עבד, ומי שמוכר</a:t>
            </a:r>
          </a:p>
          <a:p>
            <a:pPr marL="0" indent="0" algn="r" rtl="1">
              <a:spcBef>
                <a:spcPts val="0"/>
              </a:spcBef>
              <a:spcAft>
                <a:spcPts val="1800"/>
              </a:spcAft>
              <a:buNone/>
            </a:pPr>
            <a:r>
              <a:rPr lang="he-IL" sz="3600" b="1" dirty="0">
                <a:solidFill>
                  <a:srgbClr val="C00000"/>
                </a:solidFill>
              </a:rPr>
              <a:t> </a:t>
            </a:r>
            <a:r>
              <a:rPr lang="he-IL" sz="3600" b="1" dirty="0" smtClean="0">
                <a:solidFill>
                  <a:srgbClr val="C00000"/>
                </a:solidFill>
              </a:rPr>
              <a:t>  את עצמו – נפשו נפש עבד היא." </a:t>
            </a:r>
          </a:p>
        </p:txBody>
      </p:sp>
    </p:spTree>
    <p:extLst>
      <p:ext uri="{BB962C8B-B14F-4D97-AF65-F5344CB8AC3E}">
        <p14:creationId xmlns:p14="http://schemas.microsoft.com/office/powerpoint/2010/main" val="362984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r>
              <a:rPr lang="he-IL" sz="4000" b="1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מה נחוץ לייעוד ומשימה?</a:t>
            </a:r>
            <a:endParaRPr lang="en-US" sz="4000" b="1" smtClean="0">
              <a:solidFill>
                <a:srgbClr val="7030A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8313" y="1125538"/>
            <a:ext cx="7848600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200" b="1" dirty="0">
                <a:solidFill>
                  <a:srgbClr val="0070C0"/>
                </a:solidFill>
                <a:latin typeface="Calibri" pitchFamily="34" charset="0"/>
              </a:rPr>
              <a:t>השקפת עולם ותכנית פעולה לקידומה =</a:t>
            </a:r>
            <a:r>
              <a:rPr lang="he-IL" sz="32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algn="r" rtl="1">
              <a:spcBef>
                <a:spcPct val="20000"/>
              </a:spcBef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   "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מפה בראש</a:t>
            </a:r>
            <a:r>
              <a:rPr lang="en-US" sz="3200" b="1" dirty="0" smtClean="0">
                <a:solidFill>
                  <a:srgbClr val="00B050"/>
                </a:solidFill>
                <a:latin typeface="Calibri" pitchFamily="34" charset="0"/>
              </a:rPr>
              <a:t>"</a:t>
            </a:r>
            <a:r>
              <a:rPr lang="he-IL" sz="3200" b="1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כיצד תיראה חברה אחרת מתוקנת ותחנות (משתנות) בדרך אל המתוקן</a:t>
            </a:r>
          </a:p>
          <a:p>
            <a:pPr algn="ctr" rtl="1">
              <a:spcBef>
                <a:spcPct val="20000"/>
              </a:spcBef>
            </a:pPr>
            <a:r>
              <a:rPr lang="he-IL" sz="3200" b="1" dirty="0">
                <a:solidFill>
                  <a:srgbClr val="00B050"/>
                </a:solidFill>
                <a:latin typeface="Calibri" pitchFamily="34" charset="0"/>
              </a:rPr>
              <a:t>   </a:t>
            </a:r>
            <a:r>
              <a:rPr lang="he-IL" sz="3200" b="1" dirty="0">
                <a:solidFill>
                  <a:srgbClr val="000000"/>
                </a:solidFill>
                <a:latin typeface="Calibri" pitchFamily="34" charset="0"/>
              </a:rPr>
              <a:t>     </a:t>
            </a:r>
            <a:r>
              <a:rPr lang="he-IL" sz="32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he-IL" sz="4000" b="1" dirty="0">
                <a:solidFill>
                  <a:srgbClr val="FF0000"/>
                </a:solidFill>
                <a:latin typeface="Calibri" pitchFamily="34" charset="0"/>
              </a:rPr>
              <a:t>= </a:t>
            </a:r>
            <a:r>
              <a:rPr lang="he-IL" sz="4000" b="1" dirty="0" smtClean="0">
                <a:solidFill>
                  <a:srgbClr val="FF0000"/>
                </a:solidFill>
                <a:latin typeface="Calibri" pitchFamily="34" charset="0"/>
              </a:rPr>
              <a:t>אידיאולוגיה </a:t>
            </a:r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</a:rPr>
              <a:t> +</a:t>
            </a:r>
            <a:r>
              <a:rPr lang="he-IL" sz="4000" b="1" dirty="0" smtClean="0">
                <a:solidFill>
                  <a:srgbClr val="FF0000"/>
                </a:solidFill>
                <a:latin typeface="Calibri" pitchFamily="34" charset="0"/>
              </a:rPr>
              <a:t>"פוליטיקה".</a:t>
            </a:r>
            <a:endParaRPr lang="he-IL" sz="4000" b="1" dirty="0">
              <a:solidFill>
                <a:srgbClr val="FF0000"/>
              </a:solidFill>
              <a:latin typeface="Calibri" pitchFamily="34" charset="0"/>
            </a:endParaRPr>
          </a:p>
          <a:p>
            <a:pPr algn="ctr" rtl="1">
              <a:spcBef>
                <a:spcPct val="20000"/>
              </a:spcBef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   (בדרך כלל:  מצריך </a:t>
            </a:r>
            <a:r>
              <a:rPr lang="he-IL" sz="3600" b="1" dirty="0">
                <a:solidFill>
                  <a:srgbClr val="C00000"/>
                </a:solidFill>
                <a:latin typeface="Calibri" pitchFamily="34" charset="0"/>
              </a:rPr>
              <a:t>תנועה</a:t>
            </a: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 של קהילות)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93713" y="4224338"/>
            <a:ext cx="76533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200" b="1">
                <a:solidFill>
                  <a:srgbClr val="00B050"/>
                </a:solidFill>
                <a:latin typeface="Calibri" pitchFamily="34" charset="0"/>
              </a:rPr>
              <a:t>קהילה לומדת כחלק מאורח חיים – הבהרת ערכים ועימות ערכים ביחס לחברה הקיימת.</a:t>
            </a:r>
            <a:r>
              <a:rPr lang="he-IL" sz="3200" b="1">
                <a:solidFill>
                  <a:srgbClr val="002060"/>
                </a:solidFill>
                <a:latin typeface="Calibri" pitchFamily="34" charset="0"/>
              </a:rPr>
              <a:t>  </a:t>
            </a:r>
            <a:endParaRPr lang="he-IL" sz="32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9388" y="5348288"/>
            <a:ext cx="7993062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ct val="20000"/>
              </a:spcBef>
              <a:buFont typeface="Arial" charset="0"/>
              <a:buChar char="•"/>
            </a:pPr>
            <a:r>
              <a:rPr lang="he-IL" sz="3200" b="1">
                <a:solidFill>
                  <a:srgbClr val="FF0000"/>
                </a:solidFill>
                <a:latin typeface="Calibri" pitchFamily="34" charset="0"/>
              </a:rPr>
              <a:t>אמונה ומחויבות של חברים – </a:t>
            </a:r>
          </a:p>
          <a:p>
            <a:pPr algn="r" rtl="1">
              <a:spcBef>
                <a:spcPct val="20000"/>
              </a:spcBef>
            </a:pPr>
            <a:r>
              <a:rPr lang="he-IL" sz="3200" b="1">
                <a:solidFill>
                  <a:srgbClr val="FF0000"/>
                </a:solidFill>
                <a:latin typeface="Calibri" pitchFamily="34" charset="0"/>
              </a:rPr>
              <a:t>   "בכל לבבך, בכל נפשך ובכל מאודך".</a:t>
            </a:r>
          </a:p>
        </p:txBody>
      </p:sp>
    </p:spTree>
    <p:extLst>
      <p:ext uri="{BB962C8B-B14F-4D97-AF65-F5344CB8AC3E}">
        <p14:creationId xmlns:p14="http://schemas.microsoft.com/office/powerpoint/2010/main" val="344025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/>
          <a:lstStyle/>
          <a:p>
            <a:r>
              <a:rPr lang="he-IL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+mn-cs"/>
              </a:rPr>
              <a:t>ייעוד ציוני </a:t>
            </a:r>
            <a:r>
              <a:rPr lang="he-IL" b="1" dirty="0" smtClean="0">
                <a:cs typeface="+mn-cs"/>
              </a:rPr>
              <a:t>– </a:t>
            </a:r>
            <a:r>
              <a:rPr lang="he-IL" b="1" dirty="0" smtClean="0">
                <a:solidFill>
                  <a:srgbClr val="00B050"/>
                </a:solidFill>
                <a:cs typeface="+mn-cs"/>
              </a:rPr>
              <a:t>מדיני</a:t>
            </a:r>
            <a:r>
              <a:rPr lang="he-IL" b="1" dirty="0" smtClean="0">
                <a:cs typeface="+mn-cs"/>
              </a:rPr>
              <a:t> </a:t>
            </a:r>
            <a:r>
              <a:rPr lang="he-IL" sz="3200" b="1" dirty="0" smtClean="0">
                <a:cs typeface="+mn-cs"/>
              </a:rPr>
              <a:t>ו/או</a:t>
            </a:r>
            <a:r>
              <a:rPr lang="he-IL" b="1" dirty="0" smtClean="0">
                <a:cs typeface="+mn-cs"/>
              </a:rPr>
              <a:t> </a:t>
            </a:r>
            <a:r>
              <a:rPr lang="he-IL" b="1" dirty="0" smtClean="0">
                <a:solidFill>
                  <a:srgbClr val="C00000"/>
                </a:solidFill>
                <a:cs typeface="+mn-cs"/>
              </a:rPr>
              <a:t>תרבותי</a:t>
            </a:r>
            <a:endParaRPr lang="en-US" b="1" i="1" dirty="0">
              <a:solidFill>
                <a:srgbClr val="C00000"/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112568"/>
          </a:xfrm>
        </p:spPr>
        <p:txBody>
          <a:bodyPr>
            <a:normAutofit fontScale="92500"/>
          </a:bodyPr>
          <a:lstStyle/>
          <a:p>
            <a:pPr marL="0" indent="0" algn="r" rtl="1">
              <a:spcBef>
                <a:spcPts val="0"/>
              </a:spcBef>
              <a:buNone/>
            </a:pPr>
            <a:r>
              <a:rPr lang="he-IL" sz="3600" b="1" dirty="0" smtClean="0">
                <a:solidFill>
                  <a:srgbClr val="002060"/>
                </a:solidFill>
              </a:rPr>
              <a:t>     תגובות </a:t>
            </a:r>
            <a:r>
              <a:rPr lang="he-IL" sz="3600" b="1" dirty="0">
                <a:solidFill>
                  <a:srgbClr val="002060"/>
                </a:solidFill>
              </a:rPr>
              <a:t>למצוקות </a:t>
            </a:r>
            <a:r>
              <a:rPr lang="he-IL" sz="3600" b="1" dirty="0" smtClean="0">
                <a:solidFill>
                  <a:srgbClr val="002060"/>
                </a:solidFill>
              </a:rPr>
              <a:t>של עם ישראל בעת החדשה</a:t>
            </a:r>
            <a:endParaRPr lang="he-IL" sz="3600" b="1" dirty="0">
              <a:solidFill>
                <a:srgbClr val="002060"/>
              </a:solidFill>
            </a:endParaRPr>
          </a:p>
          <a:p>
            <a:pPr marL="0" indent="0" algn="r" rtl="1">
              <a:spcBef>
                <a:spcPts val="0"/>
              </a:spcBef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b="1" dirty="0">
                <a:solidFill>
                  <a:schemeClr val="tx2"/>
                </a:solidFill>
              </a:rPr>
              <a:t> </a:t>
            </a:r>
            <a:r>
              <a:rPr lang="he-IL" b="1" dirty="0" smtClean="0">
                <a:solidFill>
                  <a:schemeClr val="tx2"/>
                </a:solidFill>
              </a:rPr>
              <a:t>       ציונות </a:t>
            </a:r>
            <a:r>
              <a:rPr lang="he-IL" b="1" dirty="0">
                <a:solidFill>
                  <a:schemeClr val="tx2"/>
                </a:solidFill>
              </a:rPr>
              <a:t>מדינית	              </a:t>
            </a:r>
            <a:r>
              <a:rPr lang="he-IL" b="1" dirty="0" smtClean="0">
                <a:solidFill>
                  <a:schemeClr val="tx2"/>
                </a:solidFill>
              </a:rPr>
              <a:t>ציונות </a:t>
            </a:r>
            <a:r>
              <a:rPr lang="he-IL" b="1" dirty="0">
                <a:solidFill>
                  <a:schemeClr val="tx2"/>
                </a:solidFill>
              </a:rPr>
              <a:t>תרבותית  </a:t>
            </a:r>
          </a:p>
          <a:p>
            <a:pPr marL="0" indent="0" algn="r" rtl="1">
              <a:spcBef>
                <a:spcPts val="0"/>
              </a:spcBef>
              <a:buNone/>
            </a:pPr>
            <a:r>
              <a:rPr lang="he-IL" b="1" dirty="0" smtClean="0">
                <a:solidFill>
                  <a:schemeClr val="tx2"/>
                </a:solidFill>
              </a:rPr>
              <a:t>        תיאודור </a:t>
            </a:r>
            <a:r>
              <a:rPr lang="he-IL" b="1" dirty="0">
                <a:solidFill>
                  <a:schemeClr val="tx2"/>
                </a:solidFill>
              </a:rPr>
              <a:t>הרצל                    </a:t>
            </a:r>
            <a:r>
              <a:rPr lang="he-IL" b="1" dirty="0" smtClean="0">
                <a:solidFill>
                  <a:schemeClr val="tx2"/>
                </a:solidFill>
              </a:rPr>
              <a:t>אחד </a:t>
            </a:r>
            <a:r>
              <a:rPr lang="he-IL" b="1" dirty="0">
                <a:solidFill>
                  <a:schemeClr val="tx2"/>
                </a:solidFill>
              </a:rPr>
              <a:t>העם  </a:t>
            </a:r>
            <a:r>
              <a:rPr lang="en-US" b="1" dirty="0">
                <a:solidFill>
                  <a:schemeClr val="tx2"/>
                </a:solidFill>
              </a:rPr>
              <a:t>           </a:t>
            </a:r>
            <a:endParaRPr lang="he-IL" b="1" dirty="0" smtClean="0">
              <a:solidFill>
                <a:schemeClr val="tx2"/>
              </a:solidFill>
            </a:endParaRPr>
          </a:p>
          <a:p>
            <a:pPr marL="0" indent="0" algn="r" rtl="1">
              <a:spcBef>
                <a:spcPts val="0"/>
              </a:spcBef>
              <a:buNone/>
            </a:pPr>
            <a:r>
              <a:rPr lang="he-IL" b="1" dirty="0">
                <a:solidFill>
                  <a:schemeClr val="tx2"/>
                </a:solidFill>
              </a:rPr>
              <a:t> </a:t>
            </a:r>
            <a:r>
              <a:rPr lang="he-IL" b="1" dirty="0" smtClean="0">
                <a:solidFill>
                  <a:schemeClr val="tx2"/>
                </a:solidFill>
              </a:rPr>
              <a:t>        						</a:t>
            </a:r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algn="r" rtl="1"/>
            <a:endParaRPr lang="he-IL" b="1" dirty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he-IL" b="1" dirty="0" smtClean="0">
              <a:solidFill>
                <a:schemeClr val="tx2"/>
              </a:solidFill>
            </a:endParaRPr>
          </a:p>
          <a:p>
            <a:pPr marL="914400" lvl="2" indent="0" algn="r" rtl="1">
              <a:spcAft>
                <a:spcPts val="600"/>
              </a:spcAft>
              <a:buNone/>
            </a:pPr>
            <a:r>
              <a:rPr lang="he-IL" b="1" dirty="0" smtClean="0">
                <a:solidFill>
                  <a:schemeClr val="tx2"/>
                </a:solidFill>
              </a:rPr>
              <a:t>1860 </a:t>
            </a:r>
            <a:r>
              <a:rPr lang="he-IL" b="1" dirty="0">
                <a:solidFill>
                  <a:schemeClr val="tx2"/>
                </a:solidFill>
              </a:rPr>
              <a:t>– 1904 </a:t>
            </a:r>
            <a:r>
              <a:rPr lang="en-US" b="1" dirty="0">
                <a:solidFill>
                  <a:schemeClr val="tx2"/>
                </a:solidFill>
              </a:rPr>
              <a:t>     </a:t>
            </a:r>
            <a:r>
              <a:rPr lang="he-IL" b="1" dirty="0">
                <a:solidFill>
                  <a:schemeClr val="tx2"/>
                </a:solidFill>
              </a:rPr>
              <a:t>                             1856  - 1927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" name="Picture 4" descr="http://www.notes.co.il/uripaz/user/Achad_Ha_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289" y="3284984"/>
            <a:ext cx="1509615" cy="1935053"/>
          </a:xfrm>
          <a:prstGeom prst="rect">
            <a:avLst/>
          </a:prstGeom>
          <a:noFill/>
        </p:spPr>
      </p:pic>
      <p:pic>
        <p:nvPicPr>
          <p:cNvPr id="5" name="Picture 2" descr="http://www.israelpost.co.il/unforget.nsf/letterspictures/B956D57757A5E9B842256C1A0028BEDC/$File/herzl2.jpg"/>
          <p:cNvPicPr>
            <a:picLocks noChangeAspect="1" noChangeArrowheads="1"/>
          </p:cNvPicPr>
          <p:nvPr/>
        </p:nvPicPr>
        <p:blipFill>
          <a:blip r:embed="rId3" cstate="print"/>
          <a:srcRect r="10345"/>
          <a:stretch>
            <a:fillRect/>
          </a:stretch>
        </p:blipFill>
        <p:spPr bwMode="auto">
          <a:xfrm>
            <a:off x="6084168" y="3384305"/>
            <a:ext cx="1872208" cy="19889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139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rtl="1"/>
            <a:r>
              <a:rPr lang="he-IL" sz="4000" b="1" dirty="0" smtClean="0">
                <a:solidFill>
                  <a:srgbClr val="7030A0"/>
                </a:solidFill>
                <a:latin typeface="Tahoma" pitchFamily="34" charset="0"/>
                <a:cs typeface="Tahoma" pitchFamily="34" charset="0"/>
              </a:rPr>
              <a:t>ציונות מדינית</a:t>
            </a:r>
            <a:r>
              <a:rPr lang="he-IL" sz="4000" b="1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	  </a:t>
            </a:r>
            <a:r>
              <a:rPr lang="he-IL" sz="40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ציונות תרבותית</a:t>
            </a:r>
            <a:endParaRPr lang="en-US" sz="40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3" y="908720"/>
            <a:ext cx="8850879" cy="1584176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he-IL" sz="3600" b="1" dirty="0" smtClean="0"/>
              <a:t>	</a:t>
            </a:r>
            <a:r>
              <a:rPr lang="he-IL" sz="3500" b="1" u="sng" dirty="0" smtClean="0">
                <a:solidFill>
                  <a:srgbClr val="7030A0"/>
                </a:solidFill>
              </a:rPr>
              <a:t>מדינת היהודים</a:t>
            </a:r>
            <a:r>
              <a:rPr lang="he-IL" sz="3500" b="1" dirty="0" smtClean="0"/>
              <a:t>	 </a:t>
            </a:r>
            <a:r>
              <a:rPr lang="en-US" sz="3500" b="1" dirty="0" smtClean="0"/>
              <a:t>/</a:t>
            </a:r>
            <a:r>
              <a:rPr lang="he-IL" sz="3500" b="1" dirty="0" smtClean="0"/>
              <a:t>	</a:t>
            </a:r>
            <a:r>
              <a:rPr lang="he-IL" sz="3500" b="1" u="sng" dirty="0" smtClean="0">
                <a:solidFill>
                  <a:srgbClr val="0070C0"/>
                </a:solidFill>
              </a:rPr>
              <a:t>מדינה יהודית</a:t>
            </a:r>
          </a:p>
          <a:p>
            <a:pPr algn="just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500" b="1" dirty="0">
                <a:solidFill>
                  <a:srgbClr val="7030A0"/>
                </a:solidFill>
              </a:rPr>
              <a:t> </a:t>
            </a:r>
            <a:r>
              <a:rPr lang="en-US" sz="3500" b="1" dirty="0" smtClean="0">
                <a:solidFill>
                  <a:srgbClr val="7030A0"/>
                </a:solidFill>
              </a:rPr>
              <a:t>   </a:t>
            </a:r>
            <a:r>
              <a:rPr lang="he-IL" sz="3500" b="1" dirty="0" smtClean="0">
                <a:solidFill>
                  <a:srgbClr val="7030A0"/>
                </a:solidFill>
              </a:rPr>
              <a:t>"</a:t>
            </a:r>
            <a:r>
              <a:rPr lang="he-IL" sz="3500" b="1" dirty="0">
                <a:solidFill>
                  <a:srgbClr val="7030A0"/>
                </a:solidFill>
              </a:rPr>
              <a:t>ככל העמים"         </a:t>
            </a:r>
            <a:r>
              <a:rPr lang="he-IL" sz="3500" b="1" dirty="0" smtClean="0">
                <a:solidFill>
                  <a:srgbClr val="7030A0"/>
                </a:solidFill>
              </a:rPr>
              <a:t>     </a:t>
            </a:r>
            <a:r>
              <a:rPr lang="en-US" sz="3500" b="1" dirty="0" smtClean="0">
                <a:solidFill>
                  <a:srgbClr val="7030A0"/>
                </a:solidFill>
              </a:rPr>
              <a:t> </a:t>
            </a:r>
            <a:r>
              <a:rPr lang="he-IL" sz="3500" b="1" dirty="0" smtClean="0">
                <a:solidFill>
                  <a:srgbClr val="7030A0"/>
                </a:solidFill>
              </a:rPr>
              <a:t>  </a:t>
            </a:r>
            <a:r>
              <a:rPr lang="he-IL" sz="3500" b="1" dirty="0" smtClean="0"/>
              <a:t> </a:t>
            </a:r>
            <a:r>
              <a:rPr lang="he-IL" sz="3500" b="1" dirty="0">
                <a:solidFill>
                  <a:srgbClr val="0070C0"/>
                </a:solidFill>
              </a:rPr>
              <a:t>ייחודי – </a:t>
            </a:r>
            <a:r>
              <a:rPr lang="he-IL" sz="3500" b="1" dirty="0" smtClean="0">
                <a:solidFill>
                  <a:srgbClr val="0070C0"/>
                </a:solidFill>
              </a:rPr>
              <a:t>משימתי</a:t>
            </a:r>
          </a:p>
          <a:p>
            <a:pPr algn="just" rt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500" b="1" dirty="0" smtClean="0">
                <a:solidFill>
                  <a:srgbClr val="7030A0"/>
                </a:solidFill>
              </a:rPr>
              <a:t>    </a:t>
            </a:r>
            <a:r>
              <a:rPr lang="he-IL" sz="3500" b="1" dirty="0" smtClean="0">
                <a:solidFill>
                  <a:srgbClr val="7030A0"/>
                </a:solidFill>
              </a:rPr>
              <a:t>במתכונת </a:t>
            </a:r>
            <a:r>
              <a:rPr lang="he-IL" sz="3500" b="1" dirty="0">
                <a:solidFill>
                  <a:srgbClr val="7030A0"/>
                </a:solidFill>
              </a:rPr>
              <a:t>מערבית</a:t>
            </a:r>
            <a:r>
              <a:rPr lang="he-IL" sz="3500" b="1" dirty="0"/>
              <a:t>        </a:t>
            </a:r>
            <a:r>
              <a:rPr lang="he-IL" sz="3500" b="1" dirty="0" smtClean="0"/>
              <a:t>   </a:t>
            </a:r>
            <a:r>
              <a:rPr lang="he-IL" sz="3500" b="1" dirty="0">
                <a:solidFill>
                  <a:srgbClr val="0070C0"/>
                </a:solidFill>
              </a:rPr>
              <a:t>תשומה של המורשת</a:t>
            </a: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 smtClean="0">
              <a:solidFill>
                <a:srgbClr val="FF0000"/>
              </a:solidFill>
            </a:endParaRPr>
          </a:p>
          <a:p>
            <a:pPr algn="ctr" rtl="1">
              <a:lnSpc>
                <a:spcPct val="170000"/>
              </a:lnSpc>
              <a:buNone/>
            </a:pPr>
            <a:endParaRPr lang="he-IL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2375009"/>
            <a:ext cx="8774569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buNone/>
            </a:pPr>
            <a:r>
              <a:rPr lang="he-IL" sz="3200" b="1" u="sng" dirty="0">
                <a:solidFill>
                  <a:srgbClr val="7030A0"/>
                </a:solidFill>
              </a:rPr>
              <a:t>בגלל מצוקה פיזית</a:t>
            </a:r>
            <a:r>
              <a:rPr lang="he-IL" sz="3200" b="1" u="sng" dirty="0"/>
              <a:t> </a:t>
            </a:r>
            <a:r>
              <a:rPr lang="he-IL" sz="3200" b="1" dirty="0"/>
              <a:t>  </a:t>
            </a:r>
            <a:r>
              <a:rPr lang="he-IL" sz="3200" b="1" dirty="0" smtClean="0"/>
              <a:t>      </a:t>
            </a:r>
            <a:r>
              <a:rPr lang="he-IL" sz="3200" b="1" u="sng" dirty="0" smtClean="0"/>
              <a:t> </a:t>
            </a:r>
            <a:r>
              <a:rPr lang="he-IL" sz="3200" b="1" u="sng" dirty="0">
                <a:solidFill>
                  <a:srgbClr val="0070C0"/>
                </a:solidFill>
              </a:rPr>
              <a:t>בגלל מצוקה </a:t>
            </a:r>
            <a:r>
              <a:rPr lang="he-IL" sz="3200" b="1" u="sng" dirty="0" smtClean="0">
                <a:solidFill>
                  <a:srgbClr val="0070C0"/>
                </a:solidFill>
              </a:rPr>
              <a:t>תרבותית</a:t>
            </a:r>
            <a:endParaRPr lang="en-US" sz="3200" b="1" u="sng" dirty="0" smtClean="0">
              <a:solidFill>
                <a:srgbClr val="0070C0"/>
              </a:solidFill>
            </a:endParaRPr>
          </a:p>
          <a:p>
            <a:pPr algn="r" rtl="1"/>
            <a:r>
              <a:rPr lang="he-IL" sz="3200" b="1" dirty="0">
                <a:solidFill>
                  <a:srgbClr val="7030A0"/>
                </a:solidFill>
              </a:rPr>
              <a:t>(אנטי-שמיות)              </a:t>
            </a:r>
            <a:r>
              <a:rPr lang="he-IL" sz="3200" b="1" dirty="0">
                <a:solidFill>
                  <a:srgbClr val="0070C0"/>
                </a:solidFill>
              </a:rPr>
              <a:t>התבוללות (בפרט תרבותית)</a:t>
            </a:r>
            <a:endParaRPr lang="en-US" sz="3200" b="1" dirty="0">
              <a:solidFill>
                <a:srgbClr val="0070C0"/>
              </a:solidFill>
            </a:endParaRPr>
          </a:p>
          <a:p>
            <a:pPr algn="r" rtl="1"/>
            <a:r>
              <a:rPr lang="en-US" sz="32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>
                <a:solidFill>
                  <a:schemeClr val="accent4">
                    <a:lumMod val="50000"/>
                  </a:schemeClr>
                </a:solidFill>
              </a:rPr>
              <a:t>תועלתי    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he-IL" sz="3200" b="1" dirty="0" smtClean="0">
                <a:solidFill>
                  <a:schemeClr val="accent4">
                    <a:lumMod val="50000"/>
                  </a:schemeClr>
                </a:solidFill>
              </a:rPr>
              <a:t>                    </a:t>
            </a:r>
            <a:r>
              <a:rPr lang="he-IL" sz="3200" b="1" dirty="0">
                <a:solidFill>
                  <a:srgbClr val="0070C0"/>
                </a:solidFill>
              </a:rPr>
              <a:t>ערכי - מהותי</a:t>
            </a:r>
          </a:p>
          <a:p>
            <a:pPr algn="r" rtl="1"/>
            <a:r>
              <a:rPr lang="he-IL" sz="3200" b="1" dirty="0">
                <a:solidFill>
                  <a:srgbClr val="7030A0"/>
                </a:solidFill>
              </a:rPr>
              <a:t>בטחון פיזי וכלכלי</a:t>
            </a:r>
            <a:r>
              <a:rPr lang="he-IL" sz="3200" b="1" dirty="0"/>
              <a:t>        </a:t>
            </a:r>
            <a:r>
              <a:rPr lang="he-IL" sz="3200" b="1" dirty="0" smtClean="0"/>
              <a:t>    </a:t>
            </a:r>
            <a:r>
              <a:rPr lang="he-IL" sz="3200" b="1" dirty="0">
                <a:solidFill>
                  <a:srgbClr val="0070C0"/>
                </a:solidFill>
              </a:rPr>
              <a:t>המשך קיום </a:t>
            </a:r>
            <a:r>
              <a:rPr lang="he-IL" sz="3200" b="1" u="sng" dirty="0">
                <a:solidFill>
                  <a:srgbClr val="0070C0"/>
                </a:solidFill>
              </a:rPr>
              <a:t>יוצר</a:t>
            </a:r>
            <a:r>
              <a:rPr lang="he-IL" sz="3200" b="1" dirty="0">
                <a:solidFill>
                  <a:srgbClr val="0070C0"/>
                </a:solidFill>
              </a:rPr>
              <a:t> </a:t>
            </a:r>
            <a:r>
              <a:rPr lang="he-IL" sz="3200" b="1" dirty="0" smtClean="0">
                <a:solidFill>
                  <a:srgbClr val="0070C0"/>
                </a:solidFill>
              </a:rPr>
              <a:t>לעם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1927" y="4509120"/>
            <a:ext cx="854813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u="sng" dirty="0">
                <a:solidFill>
                  <a:srgbClr val="7030A0"/>
                </a:solidFill>
              </a:rPr>
              <a:t>מטרה מוגדרת סופית</a:t>
            </a:r>
            <a:r>
              <a:rPr lang="he-IL" sz="3200" b="1" u="sng" dirty="0"/>
              <a:t> </a:t>
            </a:r>
            <a:r>
              <a:rPr lang="he-IL" sz="3200" b="1" dirty="0"/>
              <a:t>  </a:t>
            </a:r>
            <a:r>
              <a:rPr lang="he-IL" sz="3200" b="1" dirty="0" smtClean="0"/>
              <a:t>   </a:t>
            </a:r>
            <a:r>
              <a:rPr lang="he-IL" sz="3200" b="1" u="sng" dirty="0">
                <a:solidFill>
                  <a:srgbClr val="0070C0"/>
                </a:solidFill>
              </a:rPr>
              <a:t>מטרה </a:t>
            </a:r>
            <a:r>
              <a:rPr lang="he-IL" sz="3200" b="1" u="sng" dirty="0" smtClean="0">
                <a:solidFill>
                  <a:srgbClr val="0070C0"/>
                </a:solidFill>
              </a:rPr>
              <a:t>אין-סופית</a:t>
            </a:r>
            <a:endParaRPr lang="en-US" sz="3200" b="1" u="sng" dirty="0" smtClean="0">
              <a:solidFill>
                <a:srgbClr val="0070C0"/>
              </a:solidFill>
            </a:endParaRPr>
          </a:p>
          <a:p>
            <a:pPr algn="r"/>
            <a:r>
              <a:rPr lang="he-IL" sz="3200" b="1" dirty="0">
                <a:solidFill>
                  <a:srgbClr val="7030A0"/>
                </a:solidFill>
              </a:rPr>
              <a:t> כעת - "פוסט-ציוני" </a:t>
            </a:r>
            <a:r>
              <a:rPr lang="he-IL" sz="3200" b="1" dirty="0" smtClean="0">
                <a:solidFill>
                  <a:srgbClr val="7030A0"/>
                </a:solidFill>
              </a:rPr>
              <a:t>       </a:t>
            </a:r>
            <a:r>
              <a:rPr lang="he-IL" sz="3200" b="1" dirty="0" smtClean="0">
                <a:solidFill>
                  <a:srgbClr val="0070C0"/>
                </a:solidFill>
              </a:rPr>
              <a:t>מדינה יהודית – מהי?!</a:t>
            </a:r>
            <a:endParaRPr lang="he-IL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5661248"/>
            <a:ext cx="81776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2800" b="1" dirty="0" smtClean="0">
                <a:solidFill>
                  <a:srgbClr val="FF0000"/>
                </a:solidFill>
              </a:rPr>
              <a:t>עמדה: המדינה קיימת.  כעת, האתגר הוא ציוני-תרבותי </a:t>
            </a:r>
          </a:p>
          <a:p>
            <a:pPr algn="ctr" rtl="1"/>
            <a:r>
              <a:rPr lang="he-IL" sz="2800" b="1" dirty="0" smtClean="0">
                <a:solidFill>
                  <a:srgbClr val="FF0000"/>
                </a:solidFill>
              </a:rPr>
              <a:t>= עיצוב דמותה היהודית-ציונית-דמוקרטי</a:t>
            </a:r>
            <a:r>
              <a:rPr lang="he-IL" sz="2800" b="1" dirty="0">
                <a:solidFill>
                  <a:srgbClr val="FF0000"/>
                </a:solidFill>
              </a:rPr>
              <a:t>ת</a:t>
            </a:r>
            <a:r>
              <a:rPr lang="he-IL" sz="2800" b="1" dirty="0" smtClean="0">
                <a:solidFill>
                  <a:srgbClr val="FF0000"/>
                </a:solidFill>
              </a:rPr>
              <a:t> של המדינה.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1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80920" cy="1138138"/>
          </a:xfrm>
        </p:spPr>
        <p:txBody>
          <a:bodyPr>
            <a:normAutofit fontScale="90000"/>
          </a:bodyPr>
          <a:lstStyle/>
          <a:p>
            <a:pPr rtl="1"/>
            <a:r>
              <a:rPr lang="he-IL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 הבהרת המושג "תרבות"</a:t>
            </a:r>
            <a:br>
              <a:rPr lang="he-IL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</a:br>
            <a:r>
              <a:rPr lang="he-IL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(רק) האדם מנחיל תרבות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5040560"/>
          </a:xfrm>
        </p:spPr>
        <p:txBody>
          <a:bodyPr>
            <a:normAutofit/>
          </a:bodyPr>
          <a:lstStyle/>
          <a:p>
            <a:pPr marL="0" indent="0" algn="ctr" rtl="1">
              <a:spcBef>
                <a:spcPts val="0"/>
              </a:spcBef>
              <a:spcAft>
                <a:spcPts val="1200"/>
              </a:spcAft>
              <a:buNone/>
            </a:pPr>
            <a:r>
              <a:rPr lang="he-IL" sz="3600" b="1" dirty="0" smtClean="0">
                <a:solidFill>
                  <a:srgbClr val="C00000"/>
                </a:solidFill>
              </a:rPr>
              <a:t>תרבות חומרית -עצמים: חקלאות, בניה, דפוס, אמצעי לחימה, הי-</a:t>
            </a:r>
            <a:r>
              <a:rPr lang="he-IL" sz="3600" b="1" dirty="0" err="1" smtClean="0">
                <a:solidFill>
                  <a:srgbClr val="C00000"/>
                </a:solidFill>
              </a:rPr>
              <a:t>טך</a:t>
            </a:r>
            <a:r>
              <a:rPr lang="he-IL" sz="3600" b="1" dirty="0" smtClean="0">
                <a:solidFill>
                  <a:srgbClr val="C00000"/>
                </a:solidFill>
              </a:rPr>
              <a:t> , רפואה -  מכשירים ותרופות.</a:t>
            </a:r>
          </a:p>
          <a:p>
            <a:pPr marL="0" indent="0" algn="ctr" rtl="1">
              <a:spcBef>
                <a:spcPts val="0"/>
              </a:spcBef>
              <a:spcAft>
                <a:spcPts val="1200"/>
              </a:spcAft>
              <a:buNone/>
            </a:pPr>
            <a:r>
              <a:rPr lang="he-IL" sz="3600" b="1" dirty="0" smtClean="0">
                <a:solidFill>
                  <a:srgbClr val="00B050"/>
                </a:solidFill>
              </a:rPr>
              <a:t>תרבות לא-חומרית - מחשבות:  שפה, מנהגים, פולחנים, סמלים, אומנויות, אמונות, ערכים, נורמות, מושגים, ארגון חברתי. 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he-IL" sz="4000" b="1" dirty="0" smtClean="0">
                <a:solidFill>
                  <a:srgbClr val="FF0000"/>
                </a:solidFill>
              </a:rPr>
              <a:t>התרבות הלא-חומרית קובעת כיצד משתמשים בתרבות החומרית 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00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1182</Words>
  <Application>Microsoft Office PowerPoint</Application>
  <PresentationFormat>On-screen Show (4:3)</PresentationFormat>
  <Paragraphs>161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ערכת נושא Office</vt:lpstr>
      <vt:lpstr>הייעוד הציוני של קהילה שיתופית</vt:lpstr>
      <vt:lpstr>קהילה</vt:lpstr>
      <vt:lpstr> קהילה ייעודית משימתית INTENTIONAL COMMUNITY </vt:lpstr>
      <vt:lpstr>עיקרון השיתוף בקהילה ייעודית-משימתית</vt:lpstr>
      <vt:lpstr> דוגמה של עמדה ערכית, משה הס, 1812-1875  מתוך: יריב בן אהרון, "צלם אלוהים באדם", שורשי יניקה, מהדורה שנייה, המכינה ע"ש יצחק רבין, 2005, ע.8 </vt:lpstr>
      <vt:lpstr>מה נחוץ לייעוד ומשימה?</vt:lpstr>
      <vt:lpstr>ייעוד ציוני – מדיני ו/או תרבותי</vt:lpstr>
      <vt:lpstr>ציונות מדינית   ציונות תרבותית</vt:lpstr>
      <vt:lpstr> הבהרת המושג "תרבות" (רק) האדם מנחיל תרבות</vt:lpstr>
      <vt:lpstr> השלכות לגבי הציונות התרבותית (1)</vt:lpstr>
      <vt:lpstr>השלכות לגבי הציונות התרבותית (2)</vt:lpstr>
      <vt:lpstr>שילוב בין תנועות התיקון בעתיד הציוני</vt:lpstr>
      <vt:lpstr>הייעוד הציוני של הקהילה השיתופית - 1</vt:lpstr>
      <vt:lpstr> הייעוד הציוני של הקהילה השיתופית - 2</vt:lpstr>
      <vt:lpstr>כמה מחשבות לסיכום</vt:lpstr>
      <vt:lpstr>`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הייעוד הציוני של קהילה שיתופית</dc:title>
  <dc:creator>User</dc:creator>
  <cp:lastModifiedBy>User</cp:lastModifiedBy>
  <cp:revision>64</cp:revision>
  <dcterms:created xsi:type="dcterms:W3CDTF">2011-11-03T10:07:10Z</dcterms:created>
  <dcterms:modified xsi:type="dcterms:W3CDTF">2014-01-29T14:05:02Z</dcterms:modified>
  <cp:contentStatus/>
</cp:coreProperties>
</file>