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74" r:id="rId4"/>
    <p:sldId id="277" r:id="rId5"/>
    <p:sldId id="279" r:id="rId6"/>
    <p:sldId id="258" r:id="rId7"/>
    <p:sldId id="265" r:id="rId8"/>
    <p:sldId id="275" r:id="rId9"/>
    <p:sldId id="260" r:id="rId10"/>
    <p:sldId id="273" r:id="rId11"/>
    <p:sldId id="262" r:id="rId12"/>
    <p:sldId id="263" r:id="rId13"/>
    <p:sldId id="264" r:id="rId14"/>
    <p:sldId id="272" r:id="rId15"/>
    <p:sldId id="271"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uTmrtsBG5fipDQCD1SDfkA==" hashData="+gkfdRSPbJr6wmfcQuihROXgqz8="/>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8" autoAdjust="0"/>
    <p:restoredTop sz="93673" autoAdjust="0"/>
  </p:normalViewPr>
  <p:slideViewPr>
    <p:cSldViewPr>
      <p:cViewPr>
        <p:scale>
          <a:sx n="70" d="100"/>
          <a:sy n="70" d="100"/>
        </p:scale>
        <p:origin x="-24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C82EFE-40E1-45B2-A09D-A169C203E321}" type="datetimeFigureOut">
              <a:rPr lang="en-US" smtClean="0"/>
              <a:t>1/29/2014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B1F239-2FAD-4280-8DE3-E3D98C2234B5}" type="slidenum">
              <a:rPr lang="en-US" smtClean="0"/>
              <a:t>‹#›</a:t>
            </a:fld>
            <a:endParaRPr lang="en-US"/>
          </a:p>
        </p:txBody>
      </p:sp>
    </p:spTree>
    <p:extLst>
      <p:ext uri="{BB962C8B-B14F-4D97-AF65-F5344CB8AC3E}">
        <p14:creationId xmlns:p14="http://schemas.microsoft.com/office/powerpoint/2010/main" val="3829795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04B1F239-2FAD-4280-8DE3-E3D98C2234B5}" type="slidenum">
              <a:rPr lang="en-US" smtClean="0"/>
              <a:t>8</a:t>
            </a:fld>
            <a:endParaRPr lang="en-US"/>
          </a:p>
        </p:txBody>
      </p:sp>
    </p:spTree>
    <p:extLst>
      <p:ext uri="{BB962C8B-B14F-4D97-AF65-F5344CB8AC3E}">
        <p14:creationId xmlns:p14="http://schemas.microsoft.com/office/powerpoint/2010/main" val="1636176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B1F239-2FAD-4280-8DE3-E3D98C2234B5}" type="slidenum">
              <a:rPr lang="en-US" smtClean="0"/>
              <a:t>16</a:t>
            </a:fld>
            <a:endParaRPr lang="en-US"/>
          </a:p>
        </p:txBody>
      </p:sp>
    </p:spTree>
    <p:extLst>
      <p:ext uri="{BB962C8B-B14F-4D97-AF65-F5344CB8AC3E}">
        <p14:creationId xmlns:p14="http://schemas.microsoft.com/office/powerpoint/2010/main" val="1569234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4B35D0-9700-4BEB-9C95-8FEEF0FA4D5D}" type="datetime1">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338239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6A3019-3073-4F12-8B19-19890AB41A86}" type="datetime1">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90439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BCDBF1-9BC9-4E4E-A94C-99057ED7D545}" type="datetime1">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2432322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1AB55-6DAA-4751-B1F9-92C57050785D}" type="datetime1">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1411346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22B287-050C-44DA-BA21-7013034CEA8B}" type="datetime1">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1885931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F62C69-7FF1-4EE3-AD2A-047CE7242034}" type="datetime1">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259299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1EF9EC-1293-4202-97B0-DA91D6E6E616}" type="datetime1">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275294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B93A1B-7CDF-4971-ACD6-6D7F7FFDF96E}" type="datetime1">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160279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20834A-90A2-44AC-BD07-1515B1CB875E}" type="datetime1">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54327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0AD2D-CD14-400A-84F6-96A719FDD16F}" type="datetime1">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369669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B057F7-011A-466E-ACB4-A72BF21273CB}" type="datetime1">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953F2-292C-4506-826D-8770C5219804}" type="slidenum">
              <a:rPr lang="en-US" smtClean="0"/>
              <a:t>‹#›</a:t>
            </a:fld>
            <a:endParaRPr lang="en-US"/>
          </a:p>
        </p:txBody>
      </p:sp>
    </p:spTree>
    <p:extLst>
      <p:ext uri="{BB962C8B-B14F-4D97-AF65-F5344CB8AC3E}">
        <p14:creationId xmlns:p14="http://schemas.microsoft.com/office/powerpoint/2010/main" val="3380181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8B4D8-92A5-45F9-BB3C-AE24AA0E545F}" type="datetime1">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953F2-292C-4506-826D-8770C5219804}" type="slidenum">
              <a:rPr lang="en-US" smtClean="0"/>
              <a:t>‹#›</a:t>
            </a:fld>
            <a:endParaRPr lang="en-US"/>
          </a:p>
        </p:txBody>
      </p:sp>
    </p:spTree>
    <p:extLst>
      <p:ext uri="{BB962C8B-B14F-4D97-AF65-F5344CB8AC3E}">
        <p14:creationId xmlns:p14="http://schemas.microsoft.com/office/powerpoint/2010/main" val="2081605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9511" y="406405"/>
            <a:ext cx="8825691" cy="646331"/>
          </a:xfrm>
          <a:prstGeom prst="rect">
            <a:avLst/>
          </a:prstGeom>
          <a:noFill/>
        </p:spPr>
        <p:txBody>
          <a:bodyPr wrap="square" rtlCol="0">
            <a:spAutoFit/>
          </a:bodyPr>
          <a:lstStyle/>
          <a:p>
            <a:pPr algn="ctr" rtl="1"/>
            <a:r>
              <a:rPr lang="he-IL" sz="3600" b="1" dirty="0" smtClean="0"/>
              <a:t>חינוך בקיבוץ – ראייה הוליסטית</a:t>
            </a:r>
            <a:endParaRPr lang="en-US" sz="3600" b="1" dirty="0"/>
          </a:p>
        </p:txBody>
      </p:sp>
      <p:sp>
        <p:nvSpPr>
          <p:cNvPr id="6" name="TextBox 5"/>
          <p:cNvSpPr txBox="1"/>
          <p:nvPr/>
        </p:nvSpPr>
        <p:spPr>
          <a:xfrm>
            <a:off x="323528" y="5313402"/>
            <a:ext cx="8496944" cy="707886"/>
          </a:xfrm>
          <a:prstGeom prst="rect">
            <a:avLst/>
          </a:prstGeom>
          <a:noFill/>
        </p:spPr>
        <p:txBody>
          <a:bodyPr wrap="square" rtlCol="0">
            <a:spAutoFit/>
          </a:bodyPr>
          <a:lstStyle/>
          <a:p>
            <a:pPr algn="ctr" rtl="1"/>
            <a:r>
              <a:rPr lang="he-IL" sz="2000" b="1" dirty="0" smtClean="0"/>
              <a:t> מיכאל לבני, קיבוץ לוטן</a:t>
            </a:r>
          </a:p>
          <a:p>
            <a:pPr algn="ctr" rtl="1"/>
            <a:r>
              <a:rPr lang="he-IL" sz="2000" b="1" dirty="0" smtClean="0"/>
              <a:t>ספטמבר </a:t>
            </a:r>
            <a:r>
              <a:rPr lang="he-IL" b="1" dirty="0" smtClean="0"/>
              <a:t>2013 </a:t>
            </a:r>
            <a:r>
              <a:rPr lang="he-IL" sz="2000" b="1" dirty="0" smtClean="0"/>
              <a:t>– תשרי תשע"ד</a:t>
            </a:r>
            <a:endParaRPr lang="en-US" sz="2000" b="1" dirty="0"/>
          </a:p>
        </p:txBody>
      </p:sp>
      <p:sp>
        <p:nvSpPr>
          <p:cNvPr id="7" name="TextBox 6"/>
          <p:cNvSpPr txBox="1"/>
          <p:nvPr/>
        </p:nvSpPr>
        <p:spPr>
          <a:xfrm>
            <a:off x="1" y="1268760"/>
            <a:ext cx="9108504" cy="892552"/>
          </a:xfrm>
          <a:prstGeom prst="rect">
            <a:avLst/>
          </a:prstGeom>
          <a:noFill/>
        </p:spPr>
        <p:txBody>
          <a:bodyPr wrap="square" rtlCol="0">
            <a:spAutoFit/>
          </a:bodyPr>
          <a:lstStyle/>
          <a:p>
            <a:pPr algn="ctr" rtl="1"/>
            <a:r>
              <a:rPr lang="he-IL" sz="2400" b="1" dirty="0" smtClean="0">
                <a:solidFill>
                  <a:srgbClr val="FF0000"/>
                </a:solidFill>
              </a:rPr>
              <a:t>קורט לוין, מייסד תורת הדינמיקה הקבוצתית, תורת השדה:</a:t>
            </a:r>
          </a:p>
          <a:p>
            <a:pPr algn="ctr" rtl="1"/>
            <a:r>
              <a:rPr lang="he-IL" sz="2800" b="1" dirty="0" smtClean="0">
                <a:solidFill>
                  <a:srgbClr val="FF0000"/>
                </a:solidFill>
              </a:rPr>
              <a:t> "אין דבר יותר מעשי מאשר תיאוריה טובה". </a:t>
            </a:r>
            <a:r>
              <a:rPr lang="he-IL" sz="2400" b="1" dirty="0" smtClean="0">
                <a:solidFill>
                  <a:srgbClr val="FF0000"/>
                </a:solidFill>
              </a:rPr>
              <a:t>(רב-תחומית)</a:t>
            </a:r>
          </a:p>
        </p:txBody>
      </p:sp>
      <p:sp>
        <p:nvSpPr>
          <p:cNvPr id="2" name="Slide Number Placeholder 1"/>
          <p:cNvSpPr>
            <a:spLocks noGrp="1"/>
          </p:cNvSpPr>
          <p:nvPr>
            <p:ph type="sldNum" sz="quarter" idx="12"/>
          </p:nvPr>
        </p:nvSpPr>
        <p:spPr/>
        <p:txBody>
          <a:bodyPr/>
          <a:lstStyle/>
          <a:p>
            <a:fld id="{45A953F2-292C-4506-826D-8770C5219804}" type="slidenum">
              <a:rPr lang="en-US" smtClean="0"/>
              <a:t>1</a:t>
            </a:fld>
            <a:endParaRPr lang="en-US"/>
          </a:p>
        </p:txBody>
      </p:sp>
      <p:sp>
        <p:nvSpPr>
          <p:cNvPr id="3" name="TextBox 2"/>
          <p:cNvSpPr txBox="1"/>
          <p:nvPr/>
        </p:nvSpPr>
        <p:spPr>
          <a:xfrm>
            <a:off x="179511" y="2636912"/>
            <a:ext cx="8928993" cy="1015663"/>
          </a:xfrm>
          <a:prstGeom prst="rect">
            <a:avLst/>
          </a:prstGeom>
          <a:noFill/>
        </p:spPr>
        <p:txBody>
          <a:bodyPr wrap="square" rtlCol="0">
            <a:spAutoFit/>
          </a:bodyPr>
          <a:lstStyle/>
          <a:p>
            <a:pPr algn="ctr" rtl="1"/>
            <a:r>
              <a:rPr lang="he-IL" sz="2800" b="1" dirty="0">
                <a:solidFill>
                  <a:srgbClr val="00B050"/>
                </a:solidFill>
              </a:rPr>
              <a:t>בחינוך בקיבוץ, פורמלי ולא פורמלי, החניכים </a:t>
            </a:r>
            <a:r>
              <a:rPr lang="he-IL" sz="2800" b="1" dirty="0" smtClean="0">
                <a:solidFill>
                  <a:srgbClr val="00B050"/>
                </a:solidFill>
              </a:rPr>
              <a:t>נמצאים</a:t>
            </a:r>
          </a:p>
          <a:p>
            <a:pPr algn="ctr" rtl="1"/>
            <a:r>
              <a:rPr lang="he-IL" sz="3200" b="1" dirty="0" smtClean="0">
                <a:solidFill>
                  <a:srgbClr val="C00000"/>
                </a:solidFill>
              </a:rPr>
              <a:t>בתוך שדה דינמי  אחד</a:t>
            </a:r>
            <a:endParaRPr lang="en-US" sz="3200" b="1" dirty="0">
              <a:solidFill>
                <a:srgbClr val="C00000"/>
              </a:solidFill>
            </a:endParaRPr>
          </a:p>
        </p:txBody>
      </p:sp>
      <p:sp>
        <p:nvSpPr>
          <p:cNvPr id="4" name="TextBox 3"/>
          <p:cNvSpPr txBox="1"/>
          <p:nvPr/>
        </p:nvSpPr>
        <p:spPr>
          <a:xfrm>
            <a:off x="323528" y="3789040"/>
            <a:ext cx="8681675" cy="954107"/>
          </a:xfrm>
          <a:prstGeom prst="rect">
            <a:avLst/>
          </a:prstGeom>
          <a:noFill/>
        </p:spPr>
        <p:txBody>
          <a:bodyPr wrap="square" rtlCol="0">
            <a:spAutoFit/>
          </a:bodyPr>
          <a:lstStyle/>
          <a:p>
            <a:pPr algn="ctr" rtl="1"/>
            <a:r>
              <a:rPr lang="he-IL" sz="2800" b="1" dirty="0" smtClean="0">
                <a:solidFill>
                  <a:srgbClr val="FF0000"/>
                </a:solidFill>
              </a:rPr>
              <a:t>נחוץ: </a:t>
            </a:r>
            <a:r>
              <a:rPr lang="he-IL" sz="2800" b="1" dirty="0" smtClean="0">
                <a:solidFill>
                  <a:srgbClr val="7030A0"/>
                </a:solidFill>
              </a:rPr>
              <a:t>נקודת מוצא חינוכית/</a:t>
            </a:r>
            <a:r>
              <a:rPr lang="en-US" sz="2800" b="1" dirty="0" smtClean="0">
                <a:solidFill>
                  <a:srgbClr val="7030A0"/>
                </a:solidFill>
              </a:rPr>
              <a:t> </a:t>
            </a:r>
            <a:r>
              <a:rPr lang="he-IL" sz="2800" b="1" dirty="0" smtClean="0">
                <a:solidFill>
                  <a:srgbClr val="7030A0"/>
                </a:solidFill>
              </a:rPr>
              <a:t>היסטורית</a:t>
            </a:r>
            <a:r>
              <a:rPr lang="en-US" sz="2800" b="1" dirty="0" smtClean="0">
                <a:solidFill>
                  <a:srgbClr val="7030A0"/>
                </a:solidFill>
              </a:rPr>
              <a:t>-</a:t>
            </a:r>
            <a:r>
              <a:rPr lang="he-IL" sz="2800" b="1" dirty="0" smtClean="0">
                <a:solidFill>
                  <a:srgbClr val="7030A0"/>
                </a:solidFill>
              </a:rPr>
              <a:t>פילוסופית/ציונית </a:t>
            </a:r>
          </a:p>
          <a:p>
            <a:pPr algn="ctr" rtl="1"/>
            <a:r>
              <a:rPr lang="he-IL" sz="2800" b="1" dirty="0">
                <a:solidFill>
                  <a:srgbClr val="7030A0"/>
                </a:solidFill>
              </a:rPr>
              <a:t>מתוך איזה </a:t>
            </a:r>
            <a:r>
              <a:rPr lang="he-IL" sz="2800" b="1" dirty="0" smtClean="0">
                <a:solidFill>
                  <a:srgbClr val="7030A0"/>
                </a:solidFill>
              </a:rPr>
              <a:t>נקודות מוצא נפעל </a:t>
            </a:r>
            <a:r>
              <a:rPr lang="he-IL" sz="2800" b="1" dirty="0">
                <a:solidFill>
                  <a:srgbClr val="7030A0"/>
                </a:solidFill>
              </a:rPr>
              <a:t>בשדה?</a:t>
            </a:r>
            <a:endParaRPr lang="en-US" sz="2800" b="1" dirty="0">
              <a:solidFill>
                <a:srgbClr val="7030A0"/>
              </a:solidFill>
            </a:endParaRPr>
          </a:p>
        </p:txBody>
      </p:sp>
    </p:spTree>
    <p:extLst>
      <p:ext uri="{BB962C8B-B14F-4D97-AF65-F5344CB8AC3E}">
        <p14:creationId xmlns:p14="http://schemas.microsoft.com/office/powerpoint/2010/main" val="227039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553200" y="6428358"/>
            <a:ext cx="2133600" cy="365125"/>
          </a:xfrm>
        </p:spPr>
        <p:txBody>
          <a:bodyPr/>
          <a:lstStyle/>
          <a:p>
            <a:fld id="{45A953F2-292C-4506-826D-8770C5219804}" type="slidenum">
              <a:rPr lang="en-US" smtClean="0"/>
              <a:t>10</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606609001"/>
              </p:ext>
            </p:extLst>
          </p:nvPr>
        </p:nvGraphicFramePr>
        <p:xfrm>
          <a:off x="179512" y="332656"/>
          <a:ext cx="8712968" cy="731520"/>
        </p:xfrm>
        <a:graphic>
          <a:graphicData uri="http://schemas.openxmlformats.org/drawingml/2006/table">
            <a:tbl>
              <a:tblPr firstRow="1" bandRow="1">
                <a:tableStyleId>{073A0DAA-6AF3-43AB-8588-CEC1D06C72B9}</a:tableStyleId>
              </a:tblPr>
              <a:tblGrid>
                <a:gridCol w="2088232"/>
                <a:gridCol w="2304256"/>
                <a:gridCol w="2088231"/>
                <a:gridCol w="2232249"/>
              </a:tblGrid>
              <a:tr h="370840">
                <a:tc>
                  <a:txBody>
                    <a:bodyPr/>
                    <a:lstStyle/>
                    <a:p>
                      <a:pPr algn="r"/>
                      <a:r>
                        <a:rPr lang="he-IL" sz="2400" dirty="0" smtClean="0"/>
                        <a:t>מסגרות</a:t>
                      </a:r>
                      <a:r>
                        <a:rPr lang="he-IL" dirty="0" smtClean="0"/>
                        <a:t>,</a:t>
                      </a:r>
                      <a:r>
                        <a:rPr lang="he-IL" baseline="0" dirty="0" smtClean="0"/>
                        <a:t> שהם</a:t>
                      </a:r>
                    </a:p>
                    <a:p>
                      <a:pPr algn="r"/>
                      <a:r>
                        <a:rPr lang="he-IL" baseline="0" dirty="0" smtClean="0"/>
                        <a:t>כלים ארגוניים</a:t>
                      </a:r>
                      <a:endParaRPr lang="en-US" dirty="0">
                        <a:solidFill>
                          <a:schemeClr val="lt1"/>
                        </a:solidFill>
                      </a:endParaRPr>
                    </a:p>
                  </a:txBody>
                  <a:tcPr/>
                </a:tc>
                <a:tc>
                  <a:txBody>
                    <a:bodyPr/>
                    <a:lstStyle/>
                    <a:p>
                      <a:pPr algn="r" rtl="1"/>
                      <a:r>
                        <a:rPr lang="he-IL" sz="2400" dirty="0" smtClean="0"/>
                        <a:t>עקרונות</a:t>
                      </a:r>
                      <a:r>
                        <a:rPr lang="he-IL" sz="2400" baseline="0" dirty="0" smtClean="0"/>
                        <a:t> </a:t>
                      </a:r>
                      <a:r>
                        <a:rPr lang="he-IL" dirty="0" smtClean="0"/>
                        <a:t>(נורמות)</a:t>
                      </a:r>
                      <a:r>
                        <a:rPr lang="he-IL" baseline="0" dirty="0" smtClean="0"/>
                        <a:t> </a:t>
                      </a:r>
                      <a:r>
                        <a:rPr lang="he-IL" dirty="0" smtClean="0"/>
                        <a:t>הזקוקים ל...</a:t>
                      </a:r>
                      <a:endParaRPr lang="en-US" dirty="0">
                        <a:solidFill>
                          <a:schemeClr val="lt1"/>
                        </a:solidFill>
                      </a:endParaRPr>
                    </a:p>
                  </a:txBody>
                  <a:tcPr/>
                </a:tc>
                <a:tc>
                  <a:txBody>
                    <a:bodyPr/>
                    <a:lstStyle/>
                    <a:p>
                      <a:pPr algn="r" rtl="1"/>
                      <a:r>
                        <a:rPr lang="he-IL" sz="2400" dirty="0" smtClean="0"/>
                        <a:t>ערכים</a:t>
                      </a:r>
                      <a:r>
                        <a:rPr lang="he-IL" dirty="0" smtClean="0"/>
                        <a:t> אשר</a:t>
                      </a:r>
                    </a:p>
                    <a:p>
                      <a:pPr algn="r" rtl="1"/>
                      <a:r>
                        <a:rPr lang="he-IL" dirty="0" smtClean="0"/>
                        <a:t>מממשים על פי...</a:t>
                      </a:r>
                      <a:endParaRPr lang="en-US" dirty="0">
                        <a:solidFill>
                          <a:srgbClr val="FF0000"/>
                        </a:solidFill>
                      </a:endParaRPr>
                    </a:p>
                  </a:txBody>
                  <a:tcPr/>
                </a:tc>
                <a:tc>
                  <a:txBody>
                    <a:bodyPr/>
                    <a:lstStyle/>
                    <a:p>
                      <a:pPr algn="r" rtl="1"/>
                      <a:r>
                        <a:rPr lang="he-IL" sz="2400" dirty="0" smtClean="0"/>
                        <a:t>אמונה</a:t>
                      </a:r>
                    </a:p>
                    <a:p>
                      <a:pPr algn="r" rtl="1"/>
                      <a:r>
                        <a:rPr lang="he-IL" dirty="0" smtClean="0"/>
                        <a:t>ממנה</a:t>
                      </a:r>
                      <a:r>
                        <a:rPr lang="he-IL" baseline="0" dirty="0" smtClean="0"/>
                        <a:t> נגזרים...</a:t>
                      </a:r>
                      <a:endParaRPr lang="en-US" dirty="0">
                        <a:solidFill>
                          <a:srgbClr val="C00000"/>
                        </a:solidFill>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34760869"/>
              </p:ext>
            </p:extLst>
          </p:nvPr>
        </p:nvGraphicFramePr>
        <p:xfrm>
          <a:off x="179512" y="1124744"/>
          <a:ext cx="8712968" cy="762000"/>
        </p:xfrm>
        <a:graphic>
          <a:graphicData uri="http://schemas.openxmlformats.org/drawingml/2006/table">
            <a:tbl>
              <a:tblPr firstRow="1" bandRow="1">
                <a:tableStyleId>{21E4AEA4-8DFA-4A89-87EB-49C32662AFE0}</a:tableStyleId>
              </a:tblPr>
              <a:tblGrid>
                <a:gridCol w="2088232"/>
                <a:gridCol w="2304256"/>
                <a:gridCol w="2088232"/>
                <a:gridCol w="2232248"/>
              </a:tblGrid>
              <a:tr h="370840">
                <a:tc>
                  <a:txBody>
                    <a:bodyPr/>
                    <a:lstStyle/>
                    <a:p>
                      <a:pPr algn="r" rtl="1"/>
                      <a:r>
                        <a:rPr lang="he-IL" sz="2200" dirty="0" smtClean="0"/>
                        <a:t>קהילה – מקומית</a:t>
                      </a:r>
                    </a:p>
                    <a:p>
                      <a:pPr algn="r" rtl="1"/>
                      <a:r>
                        <a:rPr lang="he-IL" sz="2200" dirty="0" smtClean="0"/>
                        <a:t>פדרציה - ארצית</a:t>
                      </a:r>
                      <a:endParaRPr lang="en-US" sz="2200" dirty="0"/>
                    </a:p>
                  </a:txBody>
                  <a:tcPr/>
                </a:tc>
                <a:tc>
                  <a:txBody>
                    <a:bodyPr/>
                    <a:lstStyle/>
                    <a:p>
                      <a:pPr algn="r" rtl="1"/>
                      <a:r>
                        <a:rPr lang="he-IL" sz="2200" dirty="0" smtClean="0"/>
                        <a:t>דמוקרטיה (איזה?)</a:t>
                      </a:r>
                    </a:p>
                    <a:p>
                      <a:pPr algn="r" rtl="1"/>
                      <a:r>
                        <a:rPr lang="he-IL" sz="2200" dirty="0" smtClean="0"/>
                        <a:t>שיתוף (כמה?)</a:t>
                      </a:r>
                      <a:endParaRPr lang="en-US" sz="2200" dirty="0"/>
                    </a:p>
                  </a:txBody>
                  <a:tcPr/>
                </a:tc>
                <a:tc>
                  <a:txBody>
                    <a:bodyPr/>
                    <a:lstStyle/>
                    <a:p>
                      <a:pPr algn="r" rtl="1"/>
                      <a:r>
                        <a:rPr lang="he-IL" sz="2200" dirty="0" smtClean="0"/>
                        <a:t>שוויון</a:t>
                      </a:r>
                      <a:r>
                        <a:rPr lang="he-IL" sz="2200" baseline="0" dirty="0" smtClean="0"/>
                        <a:t> ערך האדם</a:t>
                      </a:r>
                    </a:p>
                    <a:p>
                      <a:pPr algn="r" rtl="1"/>
                      <a:r>
                        <a:rPr lang="he-IL" sz="2200" baseline="0" dirty="0" smtClean="0"/>
                        <a:t>צדק חברתי</a:t>
                      </a:r>
                      <a:endParaRPr lang="en-US" sz="2200" dirty="0"/>
                    </a:p>
                  </a:txBody>
                  <a:tcPr/>
                </a:tc>
                <a:tc>
                  <a:txBody>
                    <a:bodyPr/>
                    <a:lstStyle/>
                    <a:p>
                      <a:pPr algn="r" rtl="1"/>
                      <a:r>
                        <a:rPr lang="he-IL" sz="2200" dirty="0" smtClean="0"/>
                        <a:t>מותר האדם</a:t>
                      </a:r>
                    </a:p>
                    <a:p>
                      <a:pPr algn="r" rtl="1"/>
                      <a:r>
                        <a:rPr lang="he-IL" sz="2200" dirty="0" smtClean="0"/>
                        <a:t>האדם נברא בצלם</a:t>
                      </a:r>
                      <a:endParaRPr lang="en-US" sz="2200"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11242023"/>
              </p:ext>
            </p:extLst>
          </p:nvPr>
        </p:nvGraphicFramePr>
        <p:xfrm>
          <a:off x="179512" y="1988840"/>
          <a:ext cx="8712968" cy="792480"/>
        </p:xfrm>
        <a:graphic>
          <a:graphicData uri="http://schemas.openxmlformats.org/drawingml/2006/table">
            <a:tbl>
              <a:tblPr firstRow="1" bandRow="1">
                <a:tableStyleId>{21E4AEA4-8DFA-4A89-87EB-49C32662AFE0}</a:tableStyleId>
              </a:tblPr>
              <a:tblGrid>
                <a:gridCol w="2088232"/>
                <a:gridCol w="2304256"/>
                <a:gridCol w="2088232"/>
                <a:gridCol w="2232248"/>
              </a:tblGrid>
              <a:tr h="370840">
                <a:tc>
                  <a:txBody>
                    <a:bodyPr/>
                    <a:lstStyle/>
                    <a:p>
                      <a:pPr algn="r" rtl="1"/>
                      <a:r>
                        <a:rPr lang="he-IL" sz="2000" dirty="0" smtClean="0"/>
                        <a:t>לאינטרסים </a:t>
                      </a:r>
                    </a:p>
                    <a:p>
                      <a:pPr algn="r" rtl="1"/>
                      <a:r>
                        <a:rPr lang="he-IL" sz="2000" dirty="0" smtClean="0"/>
                        <a:t>משותפים</a:t>
                      </a:r>
                      <a:endParaRPr lang="en-US" sz="2000" dirty="0"/>
                    </a:p>
                  </a:txBody>
                  <a:tcPr/>
                </a:tc>
                <a:tc>
                  <a:txBody>
                    <a:bodyPr/>
                    <a:lstStyle/>
                    <a:p>
                      <a:pPr algn="r" rtl="1"/>
                      <a:r>
                        <a:rPr lang="he-IL" sz="2000" dirty="0" smtClean="0"/>
                        <a:t>כבוד לשונה וללמוד עליו - פלורליזם</a:t>
                      </a:r>
                      <a:endParaRPr lang="en-US" sz="2000" dirty="0"/>
                    </a:p>
                  </a:txBody>
                  <a:tcPr/>
                </a:tc>
                <a:tc>
                  <a:txBody>
                    <a:bodyPr/>
                    <a:lstStyle/>
                    <a:p>
                      <a:pPr algn="r" rtl="1"/>
                      <a:r>
                        <a:rPr lang="he-IL" sz="2200" dirty="0" smtClean="0"/>
                        <a:t>= שלום בתוך העם</a:t>
                      </a:r>
                      <a:r>
                        <a:rPr lang="he-IL" sz="2200" baseline="0" dirty="0" smtClean="0"/>
                        <a:t> ו</a:t>
                      </a:r>
                      <a:r>
                        <a:rPr lang="he-IL" sz="2200" dirty="0" smtClean="0"/>
                        <a:t>בין עמים</a:t>
                      </a:r>
                    </a:p>
                  </a:txBody>
                  <a:tcPr/>
                </a:tc>
                <a:tc>
                  <a:txBody>
                    <a:bodyPr/>
                    <a:lstStyle/>
                    <a:p>
                      <a:pPr algn="r" rtl="1"/>
                      <a:r>
                        <a:rPr lang="he-IL" sz="2400" dirty="0" smtClean="0"/>
                        <a:t>שלום</a:t>
                      </a:r>
                    </a:p>
                    <a:p>
                      <a:pPr algn="r" rtl="1"/>
                      <a:r>
                        <a:rPr lang="he-IL" sz="2200" dirty="0" smtClean="0"/>
                        <a:t>"בין אדם וחברו"</a:t>
                      </a:r>
                      <a:endParaRPr lang="en-US" sz="2200"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781297880"/>
              </p:ext>
            </p:extLst>
          </p:nvPr>
        </p:nvGraphicFramePr>
        <p:xfrm>
          <a:off x="179512" y="2852936"/>
          <a:ext cx="8712968" cy="1127760"/>
        </p:xfrm>
        <a:graphic>
          <a:graphicData uri="http://schemas.openxmlformats.org/drawingml/2006/table">
            <a:tbl>
              <a:tblPr firstRow="1" bandRow="1">
                <a:tableStyleId>{5C22544A-7EE6-4342-B048-85BDC9FD1C3A}</a:tableStyleId>
              </a:tblPr>
              <a:tblGrid>
                <a:gridCol w="2088232"/>
                <a:gridCol w="2304256"/>
                <a:gridCol w="2142238"/>
                <a:gridCol w="2178242"/>
              </a:tblGrid>
              <a:tr h="370840">
                <a:tc>
                  <a:txBody>
                    <a:bodyPr/>
                    <a:lstStyle/>
                    <a:p>
                      <a:pPr algn="r" rtl="1"/>
                      <a:r>
                        <a:rPr lang="he-IL" sz="2200" dirty="0" smtClean="0"/>
                        <a:t>מקומי - קהילה</a:t>
                      </a:r>
                    </a:p>
                    <a:p>
                      <a:pPr algn="r" rtl="1"/>
                      <a:r>
                        <a:rPr lang="he-IL" sz="2200" dirty="0" smtClean="0"/>
                        <a:t>ארצי,  אזורי</a:t>
                      </a:r>
                    </a:p>
                    <a:p>
                      <a:pPr algn="r" rtl="1"/>
                      <a:r>
                        <a:rPr lang="he-IL" sz="2200" dirty="0" smtClean="0"/>
                        <a:t>בינלאומי</a:t>
                      </a:r>
                      <a:endParaRPr lang="en-US" sz="2200" dirty="0"/>
                    </a:p>
                  </a:txBody>
                  <a:tcPr>
                    <a:solidFill>
                      <a:srgbClr val="00B050"/>
                    </a:solidFill>
                  </a:tcPr>
                </a:tc>
                <a:tc>
                  <a:txBody>
                    <a:bodyPr/>
                    <a:lstStyle/>
                    <a:p>
                      <a:pPr algn="r" rtl="1"/>
                      <a:r>
                        <a:rPr lang="he-IL" sz="2400" dirty="0" smtClean="0"/>
                        <a:t>קיימות</a:t>
                      </a:r>
                    </a:p>
                    <a:p>
                      <a:pPr algn="r" rtl="1"/>
                      <a:r>
                        <a:rPr lang="he-IL" sz="2000" dirty="0" smtClean="0"/>
                        <a:t>הפחתת צריכה, </a:t>
                      </a:r>
                    </a:p>
                    <a:p>
                      <a:pPr algn="r" rtl="1"/>
                      <a:r>
                        <a:rPr lang="he-IL" sz="2000" dirty="0" smtClean="0"/>
                        <a:t>שימוש</a:t>
                      </a:r>
                      <a:r>
                        <a:rPr lang="he-IL" sz="2000" baseline="0" dirty="0" smtClean="0"/>
                        <a:t> חוזר, </a:t>
                      </a:r>
                      <a:r>
                        <a:rPr lang="he-IL" sz="2000" baseline="0" dirty="0" err="1" smtClean="0"/>
                        <a:t>מיחזור</a:t>
                      </a:r>
                      <a:endParaRPr lang="en-US" sz="2000" dirty="0"/>
                    </a:p>
                  </a:txBody>
                  <a:tcPr>
                    <a:solidFill>
                      <a:srgbClr val="00B050"/>
                    </a:solidFill>
                  </a:tcPr>
                </a:tc>
                <a:tc>
                  <a:txBody>
                    <a:bodyPr/>
                    <a:lstStyle/>
                    <a:p>
                      <a:pPr algn="r" rtl="1"/>
                      <a:r>
                        <a:rPr lang="he-IL" sz="2400" dirty="0" smtClean="0"/>
                        <a:t>צדק סביבתי</a:t>
                      </a:r>
                    </a:p>
                    <a:p>
                      <a:pPr algn="r" rtl="1"/>
                      <a:r>
                        <a:rPr lang="he-IL" sz="2000" dirty="0" smtClean="0"/>
                        <a:t>"לחשוב על העולם</a:t>
                      </a:r>
                    </a:p>
                    <a:p>
                      <a:pPr algn="r" rtl="1"/>
                      <a:r>
                        <a:rPr lang="he-IL" sz="2000" dirty="0" smtClean="0"/>
                        <a:t>-לפעול במקום</a:t>
                      </a:r>
                      <a:endParaRPr lang="en-US" sz="2000" dirty="0"/>
                    </a:p>
                  </a:txBody>
                  <a:tcPr>
                    <a:solidFill>
                      <a:srgbClr val="00B050"/>
                    </a:solidFill>
                  </a:tcPr>
                </a:tc>
                <a:tc>
                  <a:txBody>
                    <a:bodyPr/>
                    <a:lstStyle/>
                    <a:p>
                      <a:pPr algn="r" rtl="1"/>
                      <a:r>
                        <a:rPr lang="he-IL" sz="2400" dirty="0" smtClean="0"/>
                        <a:t>הבריאה</a:t>
                      </a:r>
                    </a:p>
                    <a:p>
                      <a:pPr algn="r" rtl="1"/>
                      <a:r>
                        <a:rPr lang="he-IL" sz="2200" dirty="0" smtClean="0"/>
                        <a:t>ייחודי – "קדושה"</a:t>
                      </a:r>
                    </a:p>
                    <a:p>
                      <a:pPr algn="r" rtl="1"/>
                      <a:r>
                        <a:rPr lang="he-IL" sz="2200" dirty="0" smtClean="0"/>
                        <a:t>"בין אדם למקום"</a:t>
                      </a:r>
                      <a:endParaRPr lang="en-US" sz="2200" dirty="0"/>
                    </a:p>
                  </a:txBody>
                  <a:tcPr>
                    <a:solidFill>
                      <a:srgbClr val="00B050"/>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11022836"/>
              </p:ext>
            </p:extLst>
          </p:nvPr>
        </p:nvGraphicFramePr>
        <p:xfrm>
          <a:off x="179512" y="4077072"/>
          <a:ext cx="8712968" cy="1554480"/>
        </p:xfrm>
        <a:graphic>
          <a:graphicData uri="http://schemas.openxmlformats.org/drawingml/2006/table">
            <a:tbl>
              <a:tblPr firstRow="1" bandRow="1">
                <a:tableStyleId>{10A1B5D5-9B99-4C35-A422-299274C87663}</a:tableStyleId>
              </a:tblPr>
              <a:tblGrid>
                <a:gridCol w="2088232"/>
                <a:gridCol w="2268252"/>
                <a:gridCol w="2178242"/>
                <a:gridCol w="2178242"/>
              </a:tblGrid>
              <a:tr h="370840">
                <a:tc>
                  <a:txBody>
                    <a:bodyPr/>
                    <a:lstStyle/>
                    <a:p>
                      <a:pPr algn="r" rtl="1"/>
                      <a:r>
                        <a:rPr lang="he-IL" sz="1600" dirty="0" smtClean="0"/>
                        <a:t>סוגים של </a:t>
                      </a:r>
                    </a:p>
                    <a:p>
                      <a:pPr algn="ctr" rtl="1"/>
                      <a:r>
                        <a:rPr lang="he-IL" sz="2400" dirty="0" smtClean="0"/>
                        <a:t>יחד ייעודי</a:t>
                      </a:r>
                    </a:p>
                    <a:p>
                      <a:pPr algn="ctr" rtl="1"/>
                      <a:r>
                        <a:rPr lang="he-IL" dirty="0" smtClean="0"/>
                        <a:t>קיבוץ = מסגרת</a:t>
                      </a:r>
                    </a:p>
                    <a:p>
                      <a:pPr algn="ctr" rtl="1"/>
                      <a:r>
                        <a:rPr lang="he-IL" dirty="0" smtClean="0"/>
                        <a:t>תנועה, מפלגה</a:t>
                      </a:r>
                    </a:p>
                    <a:p>
                      <a:pPr algn="ctr" rtl="1"/>
                      <a:r>
                        <a:rPr lang="he-IL" dirty="0" smtClean="0"/>
                        <a:t>מוסדות חינוך</a:t>
                      </a:r>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rtl="1"/>
                      <a:r>
                        <a:rPr lang="he-IL" sz="2400" dirty="0" smtClean="0"/>
                        <a:t>חינוך הומניסטי </a:t>
                      </a:r>
                      <a:r>
                        <a:rPr lang="he-IL" sz="2000" dirty="0" smtClean="0"/>
                        <a:t>מחויבות תוך כדי</a:t>
                      </a:r>
                    </a:p>
                    <a:p>
                      <a:pPr algn="r" rtl="1"/>
                      <a:r>
                        <a:rPr lang="he-IL" sz="2000" dirty="0" smtClean="0"/>
                        <a:t>בחינה</a:t>
                      </a:r>
                      <a:r>
                        <a:rPr lang="he-IL" sz="2000" baseline="0" dirty="0" smtClean="0"/>
                        <a:t> מתמדת</a:t>
                      </a:r>
                    </a:p>
                    <a:p>
                      <a:pPr algn="r" rtl="1"/>
                      <a:r>
                        <a:rPr lang="he-IL" sz="2000" baseline="0" smtClean="0"/>
                        <a:t>והבהרת ערכים</a:t>
                      </a:r>
                      <a:endParaRPr lang="en-US" sz="20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rtl="1"/>
                      <a:r>
                        <a:rPr lang="he-IL" sz="2400" dirty="0" smtClean="0"/>
                        <a:t>שליחות</a:t>
                      </a:r>
                    </a:p>
                    <a:p>
                      <a:pPr algn="r" rtl="1"/>
                      <a:r>
                        <a:rPr lang="he-IL" sz="2000" dirty="0" smtClean="0"/>
                        <a:t>"לך </a:t>
                      </a:r>
                      <a:r>
                        <a:rPr lang="he-IL" sz="2000" dirty="0" err="1" smtClean="0"/>
                        <a:t>לך</a:t>
                      </a:r>
                      <a:r>
                        <a:rPr lang="he-IL" sz="2000" dirty="0" smtClean="0"/>
                        <a:t>"</a:t>
                      </a:r>
                    </a:p>
                    <a:p>
                      <a:pPr algn="r" rtl="1"/>
                      <a:r>
                        <a:rPr lang="he-IL" sz="2000" dirty="0" smtClean="0"/>
                        <a:t>"קול קרא והלכתי"</a:t>
                      </a:r>
                      <a:endParaRPr lang="en-US" sz="20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rtl="1"/>
                      <a:r>
                        <a:rPr lang="he-IL" sz="2400" dirty="0" smtClean="0"/>
                        <a:t>תכלית לחיים =</a:t>
                      </a:r>
                    </a:p>
                    <a:p>
                      <a:pPr algn="ctr" rtl="1"/>
                      <a:r>
                        <a:rPr lang="he-IL" sz="1800" dirty="0" smtClean="0"/>
                        <a:t>משמע </a:t>
                      </a:r>
                      <a:r>
                        <a:rPr lang="he-IL" sz="2400" dirty="0" smtClean="0"/>
                        <a:t>טעם לחיים</a:t>
                      </a:r>
                      <a:r>
                        <a:rPr lang="he-IL" sz="1600" dirty="0" smtClean="0"/>
                        <a:t> </a:t>
                      </a:r>
                    </a:p>
                    <a:p>
                      <a:pPr algn="ctr" rtl="1"/>
                      <a:r>
                        <a:rPr lang="he-IL" sz="1600" dirty="0" smtClean="0"/>
                        <a:t>על כן, </a:t>
                      </a:r>
                      <a:r>
                        <a:rPr lang="he-IL" sz="2400" dirty="0" smtClean="0"/>
                        <a:t>תיקון </a:t>
                      </a:r>
                    </a:p>
                    <a:p>
                      <a:pPr algn="ctr" rtl="1"/>
                      <a:r>
                        <a:rPr lang="he-IL" sz="2400" dirty="0" smtClean="0"/>
                        <a:t>האדם-עם-עולם</a:t>
                      </a:r>
                      <a:endParaRPr lang="en-US" sz="24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9" name="TextBox 8"/>
          <p:cNvSpPr txBox="1"/>
          <p:nvPr/>
        </p:nvSpPr>
        <p:spPr>
          <a:xfrm>
            <a:off x="0" y="5736158"/>
            <a:ext cx="9144000" cy="1077218"/>
          </a:xfrm>
          <a:prstGeom prst="rect">
            <a:avLst/>
          </a:prstGeom>
          <a:noFill/>
        </p:spPr>
        <p:txBody>
          <a:bodyPr wrap="square" rtlCol="0">
            <a:spAutoFit/>
          </a:bodyPr>
          <a:lstStyle/>
          <a:p>
            <a:pPr algn="ctr" rtl="1"/>
            <a:r>
              <a:rPr lang="he-IL" sz="3600" b="1" dirty="0" smtClean="0">
                <a:solidFill>
                  <a:srgbClr val="FF0000"/>
                </a:solidFill>
              </a:rPr>
              <a:t>מגמות ליבה: </a:t>
            </a:r>
            <a:r>
              <a:rPr lang="he-IL" sz="3000" b="1" dirty="0" smtClean="0">
                <a:solidFill>
                  <a:srgbClr val="7030A0"/>
                </a:solidFill>
              </a:rPr>
              <a:t>זהות/מחויבות יהודית-ציונית,</a:t>
            </a:r>
          </a:p>
          <a:p>
            <a:pPr algn="ctr" rtl="1"/>
            <a:r>
              <a:rPr lang="he-IL" sz="2800" b="1" dirty="0" smtClean="0">
                <a:solidFill>
                  <a:srgbClr val="7030A0"/>
                </a:solidFill>
              </a:rPr>
              <a:t> ארבעה ערכים לעיל </a:t>
            </a:r>
            <a:r>
              <a:rPr lang="he-IL" sz="2800" b="1" dirty="0" smtClean="0">
                <a:solidFill>
                  <a:srgbClr val="FF0000"/>
                </a:solidFill>
              </a:rPr>
              <a:t>וקהילתיות ייעודית</a:t>
            </a:r>
            <a:r>
              <a:rPr lang="he-IL" sz="2800" b="1" dirty="0" smtClean="0">
                <a:solidFill>
                  <a:srgbClr val="7030A0"/>
                </a:solidFill>
              </a:rPr>
              <a:t> כמחברת את המערכת</a:t>
            </a:r>
            <a:endParaRPr lang="en-US" sz="2800" b="1" dirty="0">
              <a:solidFill>
                <a:srgbClr val="7030A0"/>
              </a:solidFill>
            </a:endParaRPr>
          </a:p>
        </p:txBody>
      </p:sp>
    </p:spTree>
    <p:extLst>
      <p:ext uri="{BB962C8B-B14F-4D97-AF65-F5344CB8AC3E}">
        <p14:creationId xmlns:p14="http://schemas.microsoft.com/office/powerpoint/2010/main" val="40636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5A953F2-292C-4506-826D-8770C5219804}" type="slidenum">
              <a:rPr lang="en-US" smtClean="0"/>
              <a:t>11</a:t>
            </a:fld>
            <a:endParaRPr lang="en-US"/>
          </a:p>
        </p:txBody>
      </p:sp>
      <p:sp>
        <p:nvSpPr>
          <p:cNvPr id="3" name="TextBox 2"/>
          <p:cNvSpPr txBox="1"/>
          <p:nvPr/>
        </p:nvSpPr>
        <p:spPr>
          <a:xfrm>
            <a:off x="395536" y="116632"/>
            <a:ext cx="8568952" cy="954107"/>
          </a:xfrm>
          <a:prstGeom prst="rect">
            <a:avLst/>
          </a:prstGeom>
          <a:noFill/>
        </p:spPr>
        <p:txBody>
          <a:bodyPr wrap="square" rtlCol="0">
            <a:spAutoFit/>
          </a:bodyPr>
          <a:lstStyle/>
          <a:p>
            <a:pPr algn="ctr" rtl="1"/>
            <a:r>
              <a:rPr lang="he-IL" sz="3200" b="1" dirty="0" smtClean="0"/>
              <a:t>כיצד מגבים מגמות ליבה בחינוך הפורמלי? </a:t>
            </a:r>
          </a:p>
          <a:p>
            <a:pPr algn="ctr" rtl="1"/>
            <a:r>
              <a:rPr lang="he-IL" sz="2400" b="1" dirty="0" smtClean="0"/>
              <a:t>  חטיבת הביניים וחטיבה עליונה – </a:t>
            </a:r>
            <a:r>
              <a:rPr lang="he-IL" sz="2400" b="1" dirty="0" smtClean="0">
                <a:solidFill>
                  <a:srgbClr val="C00000"/>
                </a:solidFill>
              </a:rPr>
              <a:t>תיאום בין המקצועות</a:t>
            </a:r>
            <a:endParaRPr lang="en-US" sz="2400" b="1" dirty="0">
              <a:solidFill>
                <a:srgbClr val="C00000"/>
              </a:solidFill>
            </a:endParaRPr>
          </a:p>
        </p:txBody>
      </p:sp>
      <p:sp>
        <p:nvSpPr>
          <p:cNvPr id="5" name="TextBox 4"/>
          <p:cNvSpPr txBox="1"/>
          <p:nvPr/>
        </p:nvSpPr>
        <p:spPr>
          <a:xfrm>
            <a:off x="323528" y="1024860"/>
            <a:ext cx="8568952" cy="1107996"/>
          </a:xfrm>
          <a:prstGeom prst="rect">
            <a:avLst/>
          </a:prstGeom>
          <a:noFill/>
        </p:spPr>
        <p:txBody>
          <a:bodyPr wrap="square" rtlCol="0">
            <a:spAutoFit/>
          </a:bodyPr>
          <a:lstStyle/>
          <a:p>
            <a:pPr algn="ctr" rtl="1"/>
            <a:r>
              <a:rPr lang="he-IL" sz="2200" b="1" dirty="0" smtClean="0">
                <a:solidFill>
                  <a:srgbClr val="FF0000"/>
                </a:solidFill>
              </a:rPr>
              <a:t>בעיקר מקצועות ההומניסטיקה: </a:t>
            </a:r>
          </a:p>
          <a:p>
            <a:pPr algn="ctr" rtl="1"/>
            <a:r>
              <a:rPr lang="he-IL" sz="2200" b="1" dirty="0" smtClean="0">
                <a:solidFill>
                  <a:srgbClr val="FF0000"/>
                </a:solidFill>
              </a:rPr>
              <a:t>תנ"ך, ספרות, היסטוריה, מולדת (גיאוגרפיה), אזרחות, אנגלית,  ביולוגיה </a:t>
            </a:r>
          </a:p>
          <a:p>
            <a:pPr algn="ctr" rtl="1"/>
            <a:r>
              <a:rPr lang="he-IL" sz="2200" b="1" dirty="0" smtClean="0">
                <a:solidFill>
                  <a:srgbClr val="FF0000"/>
                </a:solidFill>
              </a:rPr>
              <a:t>בשילוב: אירועי חג ומועד</a:t>
            </a:r>
            <a:endParaRPr lang="en-US" sz="2200" b="1" dirty="0">
              <a:solidFill>
                <a:srgbClr val="FF0000"/>
              </a:solidFill>
            </a:endParaRPr>
          </a:p>
        </p:txBody>
      </p:sp>
      <p:sp>
        <p:nvSpPr>
          <p:cNvPr id="6" name="TextBox 5"/>
          <p:cNvSpPr txBox="1"/>
          <p:nvPr/>
        </p:nvSpPr>
        <p:spPr>
          <a:xfrm>
            <a:off x="107504" y="2132856"/>
            <a:ext cx="9036496" cy="830997"/>
          </a:xfrm>
          <a:prstGeom prst="rect">
            <a:avLst/>
          </a:prstGeom>
          <a:noFill/>
        </p:spPr>
        <p:txBody>
          <a:bodyPr wrap="square" rtlCol="0">
            <a:spAutoFit/>
          </a:bodyPr>
          <a:lstStyle/>
          <a:p>
            <a:pPr algn="ctr" rtl="1"/>
            <a:r>
              <a:rPr lang="he-IL" sz="2400" b="1" dirty="0" smtClean="0">
                <a:solidFill>
                  <a:srgbClr val="C00000"/>
                </a:solidFill>
              </a:rPr>
              <a:t>  מפגשי תיאום, מחנכים ומורים בכל מחזור – מרעננים את הבנת הערכים</a:t>
            </a:r>
          </a:p>
          <a:p>
            <a:pPr algn="ctr" rtl="1"/>
            <a:r>
              <a:rPr lang="he-IL" sz="2400" b="1" dirty="0">
                <a:solidFill>
                  <a:srgbClr val="C00000"/>
                </a:solidFill>
              </a:rPr>
              <a:t> </a:t>
            </a:r>
            <a:r>
              <a:rPr lang="he-IL" sz="2400" b="1" dirty="0" smtClean="0">
                <a:solidFill>
                  <a:srgbClr val="C00000"/>
                </a:solidFill>
              </a:rPr>
              <a:t> משתתפים: מרכזי נעורים באזור.</a:t>
            </a:r>
            <a:endParaRPr lang="en-US" sz="2400" b="1" dirty="0">
              <a:solidFill>
                <a:srgbClr val="C00000"/>
              </a:solidFill>
            </a:endParaRPr>
          </a:p>
        </p:txBody>
      </p:sp>
      <p:sp>
        <p:nvSpPr>
          <p:cNvPr id="7" name="TextBox 6"/>
          <p:cNvSpPr txBox="1"/>
          <p:nvPr/>
        </p:nvSpPr>
        <p:spPr>
          <a:xfrm>
            <a:off x="413284" y="2969076"/>
            <a:ext cx="8424936" cy="1107996"/>
          </a:xfrm>
          <a:prstGeom prst="rect">
            <a:avLst/>
          </a:prstGeom>
          <a:noFill/>
        </p:spPr>
        <p:txBody>
          <a:bodyPr wrap="square" rtlCol="0">
            <a:spAutoFit/>
          </a:bodyPr>
          <a:lstStyle/>
          <a:p>
            <a:pPr algn="ctr" rtl="1"/>
            <a:r>
              <a:rPr lang="he-IL" sz="2200" b="1" dirty="0" smtClean="0">
                <a:solidFill>
                  <a:srgbClr val="002060"/>
                </a:solidFill>
              </a:rPr>
              <a:t>התרגיל החזותי –על נייר עיתון, על הקיר</a:t>
            </a:r>
          </a:p>
          <a:p>
            <a:pPr algn="ctr" rtl="1"/>
            <a:r>
              <a:rPr lang="he-IL" sz="2200" b="1" dirty="0" smtClean="0">
                <a:solidFill>
                  <a:srgbClr val="002060"/>
                </a:solidFill>
              </a:rPr>
              <a:t>חברי צוות החינוך בכיתה נתונה מציגים על נייר </a:t>
            </a:r>
            <a:r>
              <a:rPr lang="he-IL" sz="2200" b="1" dirty="0">
                <a:solidFill>
                  <a:srgbClr val="002060"/>
                </a:solidFill>
              </a:rPr>
              <a:t>עיתון, בעט </a:t>
            </a:r>
            <a:r>
              <a:rPr lang="he-IL" sz="2200" b="1" dirty="0" smtClean="0">
                <a:solidFill>
                  <a:srgbClr val="002060"/>
                </a:solidFill>
              </a:rPr>
              <a:t>טוש</a:t>
            </a:r>
            <a:r>
              <a:rPr lang="en-US" sz="2200" b="1" dirty="0" smtClean="0">
                <a:solidFill>
                  <a:srgbClr val="002060"/>
                </a:solidFill>
              </a:rPr>
              <a:t> </a:t>
            </a:r>
            <a:r>
              <a:rPr lang="he-IL" sz="2200" b="1" dirty="0" smtClean="0">
                <a:solidFill>
                  <a:srgbClr val="002060"/>
                </a:solidFill>
              </a:rPr>
              <a:t> שחור,</a:t>
            </a:r>
            <a:endParaRPr lang="he-IL" sz="2200" b="1" dirty="0">
              <a:solidFill>
                <a:srgbClr val="002060"/>
              </a:solidFill>
            </a:endParaRPr>
          </a:p>
          <a:p>
            <a:pPr algn="ctr" rtl="1"/>
            <a:r>
              <a:rPr lang="he-IL" sz="2200" b="1" dirty="0" smtClean="0">
                <a:solidFill>
                  <a:srgbClr val="002060"/>
                </a:solidFill>
              </a:rPr>
              <a:t> תכנית הלימודים במקצוע שהם מלמדים באותה שנה, חודש, חודש.   </a:t>
            </a:r>
          </a:p>
        </p:txBody>
      </p:sp>
      <p:sp>
        <p:nvSpPr>
          <p:cNvPr id="8" name="TextBox 7"/>
          <p:cNvSpPr txBox="1"/>
          <p:nvPr/>
        </p:nvSpPr>
        <p:spPr>
          <a:xfrm>
            <a:off x="107504" y="4063131"/>
            <a:ext cx="8856984" cy="2462213"/>
          </a:xfrm>
          <a:prstGeom prst="rect">
            <a:avLst/>
          </a:prstGeom>
          <a:noFill/>
        </p:spPr>
        <p:txBody>
          <a:bodyPr wrap="square" rtlCol="0">
            <a:spAutoFit/>
          </a:bodyPr>
          <a:lstStyle/>
          <a:p>
            <a:pPr algn="ctr" rtl="1"/>
            <a:r>
              <a:rPr lang="he-IL" sz="2200" b="1" dirty="0" smtClean="0">
                <a:solidFill>
                  <a:srgbClr val="00B050"/>
                </a:solidFill>
              </a:rPr>
              <a:t>כל מורה מקבל/ת סט מדגשים בחמישה צבעים שונים. קובעים צבע לכל נושא במגמות ליבה להלן: הזדהות/מחויבות יהודית-ציונית, שוויון ערך האדם, קדושת הבריאה (הסביבה), שליחות וקהילתיות.  </a:t>
            </a:r>
          </a:p>
          <a:p>
            <a:pPr algn="ctr" rtl="1"/>
            <a:r>
              <a:rPr lang="he-IL" sz="2200" b="1" dirty="0" smtClean="0">
                <a:solidFill>
                  <a:srgbClr val="FF0000"/>
                </a:solidFill>
              </a:rPr>
              <a:t>במידה ועל פי הבנת המשתתפים מופיע אחד מהנושאים במגמות ליבה בתכנית שלהם– מסמנים בצבע זוהר המתאים.  מתקבל פסיפס/חתך של אפשרות לתיאום ערכי דרך כל המקצועות.  כך ניתנים הכלים, לכל הצוות המחנך, במחזור נתון, לגבות את חבריהם במקצועות השונים ולתגבר הפנמת ערכים.</a:t>
            </a:r>
            <a:endParaRPr lang="en-US" sz="2200" b="1" dirty="0">
              <a:solidFill>
                <a:srgbClr val="FF0000"/>
              </a:solidFill>
            </a:endParaRPr>
          </a:p>
        </p:txBody>
      </p:sp>
    </p:spTree>
    <p:extLst>
      <p:ext uri="{BB962C8B-B14F-4D97-AF65-F5344CB8AC3E}">
        <p14:creationId xmlns:p14="http://schemas.microsoft.com/office/powerpoint/2010/main" val="408621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5A953F2-292C-4506-826D-8770C5219804}" type="slidenum">
              <a:rPr lang="en-US" smtClean="0"/>
              <a:t>12</a:t>
            </a:fld>
            <a:endParaRPr lang="en-US"/>
          </a:p>
        </p:txBody>
      </p:sp>
      <p:sp>
        <p:nvSpPr>
          <p:cNvPr id="3" name="TextBox 2"/>
          <p:cNvSpPr txBox="1"/>
          <p:nvPr/>
        </p:nvSpPr>
        <p:spPr>
          <a:xfrm>
            <a:off x="0" y="260648"/>
            <a:ext cx="9144000" cy="954107"/>
          </a:xfrm>
          <a:prstGeom prst="rect">
            <a:avLst/>
          </a:prstGeom>
          <a:noFill/>
        </p:spPr>
        <p:txBody>
          <a:bodyPr wrap="square" rtlCol="0">
            <a:spAutoFit/>
          </a:bodyPr>
          <a:lstStyle/>
          <a:p>
            <a:pPr algn="ctr" rtl="1"/>
            <a:r>
              <a:rPr lang="he-IL" sz="2800" b="1" dirty="0" smtClean="0"/>
              <a:t>תיאום בין חינוך פורמלי וחינוך לא פורמלי (חברת הנעורים)</a:t>
            </a:r>
          </a:p>
          <a:p>
            <a:pPr algn="ctr" rtl="1"/>
            <a:r>
              <a:rPr lang="he-IL" sz="2800" b="1" dirty="0" smtClean="0"/>
              <a:t>תזכורת: המערכת = שדה דינמי אחד</a:t>
            </a:r>
            <a:endParaRPr lang="en-US" sz="2800" b="1" dirty="0"/>
          </a:p>
        </p:txBody>
      </p:sp>
      <p:sp>
        <p:nvSpPr>
          <p:cNvPr id="5" name="TextBox 4"/>
          <p:cNvSpPr txBox="1"/>
          <p:nvPr/>
        </p:nvSpPr>
        <p:spPr>
          <a:xfrm>
            <a:off x="251520" y="1340768"/>
            <a:ext cx="8712968" cy="1692771"/>
          </a:xfrm>
          <a:prstGeom prst="rect">
            <a:avLst/>
          </a:prstGeom>
          <a:noFill/>
        </p:spPr>
        <p:txBody>
          <a:bodyPr wrap="square" rtlCol="0">
            <a:spAutoFit/>
          </a:bodyPr>
          <a:lstStyle/>
          <a:p>
            <a:pPr algn="ctr" rtl="1"/>
            <a:r>
              <a:rPr lang="he-IL" sz="2600" b="1" dirty="0" smtClean="0">
                <a:solidFill>
                  <a:srgbClr val="7030A0"/>
                </a:solidFill>
              </a:rPr>
              <a:t> לשלב את </a:t>
            </a:r>
            <a:r>
              <a:rPr lang="he-IL" sz="2600" b="1" dirty="0" smtClean="0">
                <a:solidFill>
                  <a:srgbClr val="FF0000"/>
                </a:solidFill>
              </a:rPr>
              <a:t>הקוגניטיבי, האפקטיבי-חוויתי והתנהגותי </a:t>
            </a:r>
            <a:r>
              <a:rPr lang="he-IL" sz="2600" b="1" dirty="0" smtClean="0">
                <a:solidFill>
                  <a:srgbClr val="7030A0"/>
                </a:solidFill>
              </a:rPr>
              <a:t>בתוך כל תחומי החינוך, פורמלי ולא פורמלי, במערכת החינוך  של הקיבוצים – מקומי, אזורי, ארצי = </a:t>
            </a:r>
            <a:r>
              <a:rPr lang="he-IL" sz="2600" b="1" dirty="0" smtClean="0">
                <a:solidFill>
                  <a:srgbClr val="FF0000"/>
                </a:solidFill>
              </a:rPr>
              <a:t>חינוך משולב (יסודות של </a:t>
            </a:r>
            <a:r>
              <a:rPr lang="en-US" sz="2600" b="1" dirty="0" smtClean="0">
                <a:solidFill>
                  <a:srgbClr val="FF0000"/>
                </a:solidFill>
              </a:rPr>
              <a:t>Confluent education</a:t>
            </a:r>
            <a:r>
              <a:rPr lang="he-IL" sz="2600" b="1" dirty="0" smtClean="0">
                <a:solidFill>
                  <a:srgbClr val="FF0000"/>
                </a:solidFill>
              </a:rPr>
              <a:t>) בשדה החינוכי של העולם הקיבוצי</a:t>
            </a:r>
          </a:p>
        </p:txBody>
      </p:sp>
      <p:sp>
        <p:nvSpPr>
          <p:cNvPr id="6" name="TextBox 5"/>
          <p:cNvSpPr txBox="1"/>
          <p:nvPr/>
        </p:nvSpPr>
        <p:spPr>
          <a:xfrm>
            <a:off x="251520" y="3284984"/>
            <a:ext cx="8496944" cy="892552"/>
          </a:xfrm>
          <a:prstGeom prst="rect">
            <a:avLst/>
          </a:prstGeom>
          <a:noFill/>
        </p:spPr>
        <p:txBody>
          <a:bodyPr wrap="square" rtlCol="0">
            <a:spAutoFit/>
          </a:bodyPr>
          <a:lstStyle/>
          <a:p>
            <a:pPr algn="ctr" rtl="1"/>
            <a:r>
              <a:rPr lang="he-IL" sz="2600" b="1" dirty="0" smtClean="0">
                <a:solidFill>
                  <a:srgbClr val="00B050"/>
                </a:solidFill>
              </a:rPr>
              <a:t> בחברת נעורים,  כל מגמות הליבה של החינוך בקיבוץ ימצאו את ביטוים בכל שנה.  (אין בהכרח "נושא מרכזי "  לכל שנה) </a:t>
            </a:r>
            <a:endParaRPr lang="en-US" sz="2600" b="1" dirty="0">
              <a:solidFill>
                <a:srgbClr val="00B050"/>
              </a:solidFill>
            </a:endParaRPr>
          </a:p>
        </p:txBody>
      </p:sp>
      <p:sp>
        <p:nvSpPr>
          <p:cNvPr id="7" name="TextBox 6"/>
          <p:cNvSpPr txBox="1"/>
          <p:nvPr/>
        </p:nvSpPr>
        <p:spPr>
          <a:xfrm>
            <a:off x="251520" y="4293096"/>
            <a:ext cx="8712968" cy="2092881"/>
          </a:xfrm>
          <a:prstGeom prst="rect">
            <a:avLst/>
          </a:prstGeom>
          <a:noFill/>
        </p:spPr>
        <p:txBody>
          <a:bodyPr wrap="square" rtlCol="0">
            <a:spAutoFit/>
          </a:bodyPr>
          <a:lstStyle/>
          <a:p>
            <a:pPr algn="ctr" rtl="1"/>
            <a:r>
              <a:rPr lang="he-IL" sz="2600" b="1" dirty="0" smtClean="0">
                <a:solidFill>
                  <a:srgbClr val="C00000"/>
                </a:solidFill>
              </a:rPr>
              <a:t>על צוות ההדרכה של שנתוני הנעורים לדעת מה לומדים החניכים במשך השנה בחינוך הפורמלי.  </a:t>
            </a:r>
          </a:p>
          <a:p>
            <a:pPr algn="ctr" rtl="1"/>
            <a:r>
              <a:rPr lang="he-IL" sz="2600" b="1" dirty="0" smtClean="0">
                <a:solidFill>
                  <a:srgbClr val="FF0000"/>
                </a:solidFill>
              </a:rPr>
              <a:t>על המדריכים לבחון בסמינר הדרכה לקראת התחלת שנת הפעילות, כיצד לשלב מגמות הליבה בפעילות של השנה. </a:t>
            </a:r>
          </a:p>
          <a:p>
            <a:pPr algn="ctr" rtl="1"/>
            <a:r>
              <a:rPr lang="he-IL" sz="2600" b="1" dirty="0" smtClean="0">
                <a:solidFill>
                  <a:srgbClr val="C00000"/>
                </a:solidFill>
              </a:rPr>
              <a:t>יש לשתף נציגי החינוך הפורמלי בסמינר הכנה מסוג זה </a:t>
            </a:r>
            <a:endParaRPr lang="en-US" sz="2600" b="1" dirty="0">
              <a:solidFill>
                <a:srgbClr val="C00000"/>
              </a:solidFill>
            </a:endParaRPr>
          </a:p>
        </p:txBody>
      </p:sp>
    </p:spTree>
    <p:extLst>
      <p:ext uri="{BB962C8B-B14F-4D97-AF65-F5344CB8AC3E}">
        <p14:creationId xmlns:p14="http://schemas.microsoft.com/office/powerpoint/2010/main" val="5686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5A953F2-292C-4506-826D-8770C5219804}" type="slidenum">
              <a:rPr lang="en-US" smtClean="0"/>
              <a:t>13</a:t>
            </a:fld>
            <a:endParaRPr lang="en-US"/>
          </a:p>
        </p:txBody>
      </p:sp>
      <p:sp>
        <p:nvSpPr>
          <p:cNvPr id="3" name="TextBox 2"/>
          <p:cNvSpPr txBox="1"/>
          <p:nvPr/>
        </p:nvSpPr>
        <p:spPr>
          <a:xfrm>
            <a:off x="179512" y="188640"/>
            <a:ext cx="8856984" cy="954107"/>
          </a:xfrm>
          <a:prstGeom prst="rect">
            <a:avLst/>
          </a:prstGeom>
          <a:noFill/>
        </p:spPr>
        <p:txBody>
          <a:bodyPr wrap="square" rtlCol="0">
            <a:spAutoFit/>
          </a:bodyPr>
          <a:lstStyle/>
          <a:p>
            <a:pPr algn="ctr" rtl="1"/>
            <a:r>
              <a:rPr lang="he-IL" sz="2800" b="1" dirty="0" smtClean="0"/>
              <a:t>חברת הנעורים:  מרכיבים של פעילות חינוך לא פורמלי   </a:t>
            </a:r>
          </a:p>
          <a:p>
            <a:pPr algn="ctr" rtl="1"/>
            <a:r>
              <a:rPr lang="he-IL" sz="2800" b="1" dirty="0" smtClean="0"/>
              <a:t>שעתיים ברוטו – 90  דקות נטו (</a:t>
            </a:r>
            <a:r>
              <a:rPr lang="he-IL" sz="2800" b="1" dirty="0" err="1" smtClean="0"/>
              <a:t>סכמטי</a:t>
            </a:r>
            <a:r>
              <a:rPr lang="he-IL" sz="2800" b="1" dirty="0" smtClean="0"/>
              <a:t>) </a:t>
            </a:r>
            <a:endParaRPr lang="en-US" sz="2800" b="1" dirty="0"/>
          </a:p>
        </p:txBody>
      </p:sp>
      <p:sp>
        <p:nvSpPr>
          <p:cNvPr id="6" name="TextBox 5"/>
          <p:cNvSpPr txBox="1"/>
          <p:nvPr/>
        </p:nvSpPr>
        <p:spPr>
          <a:xfrm>
            <a:off x="611560" y="1052736"/>
            <a:ext cx="7992888" cy="830997"/>
          </a:xfrm>
          <a:prstGeom prst="rect">
            <a:avLst/>
          </a:prstGeom>
          <a:noFill/>
        </p:spPr>
        <p:txBody>
          <a:bodyPr wrap="square" rtlCol="0">
            <a:spAutoFit/>
          </a:bodyPr>
          <a:lstStyle/>
          <a:p>
            <a:pPr algn="ctr" rtl="1"/>
            <a:r>
              <a:rPr lang="he-IL" sz="2400" b="1" dirty="0" smtClean="0">
                <a:solidFill>
                  <a:srgbClr val="FF0000"/>
                </a:solidFill>
              </a:rPr>
              <a:t>מעמד פתיחה – 5 דקות:  במעגל ריכוז - שיר, קטע קריאה</a:t>
            </a:r>
          </a:p>
          <a:p>
            <a:pPr algn="ctr" rtl="1"/>
            <a:r>
              <a:rPr lang="he-IL" sz="2400" b="1" dirty="0" smtClean="0">
                <a:solidFill>
                  <a:srgbClr val="FF0000"/>
                </a:solidFill>
              </a:rPr>
              <a:t>הכנה על ידי חניכים (מדריכים יועצים)</a:t>
            </a:r>
            <a:endParaRPr lang="en-US" sz="2400" b="1" dirty="0">
              <a:solidFill>
                <a:srgbClr val="FF0000"/>
              </a:solidFill>
            </a:endParaRPr>
          </a:p>
        </p:txBody>
      </p:sp>
      <p:sp>
        <p:nvSpPr>
          <p:cNvPr id="7" name="TextBox 6"/>
          <p:cNvSpPr txBox="1"/>
          <p:nvPr/>
        </p:nvSpPr>
        <p:spPr>
          <a:xfrm>
            <a:off x="611560" y="2348880"/>
            <a:ext cx="7776864" cy="1200329"/>
          </a:xfrm>
          <a:prstGeom prst="rect">
            <a:avLst/>
          </a:prstGeom>
          <a:noFill/>
        </p:spPr>
        <p:txBody>
          <a:bodyPr wrap="square" rtlCol="0">
            <a:spAutoFit/>
          </a:bodyPr>
          <a:lstStyle/>
          <a:p>
            <a:pPr algn="ctr" rtl="1"/>
            <a:r>
              <a:rPr lang="he-IL" sz="2400" b="1" dirty="0" smtClean="0">
                <a:solidFill>
                  <a:srgbClr val="7030A0"/>
                </a:solidFill>
              </a:rPr>
              <a:t>אסיפת הקבוצה – הודעות, דיון על תכניות, פרויקטים </a:t>
            </a:r>
            <a:r>
              <a:rPr lang="he-IL" sz="2400" b="1" dirty="0" err="1" smtClean="0">
                <a:solidFill>
                  <a:srgbClr val="7030A0"/>
                </a:solidFill>
              </a:rPr>
              <a:t>וכו</a:t>
            </a:r>
            <a:r>
              <a:rPr lang="he-IL" sz="2400" b="1" dirty="0" smtClean="0">
                <a:solidFill>
                  <a:srgbClr val="7030A0"/>
                </a:solidFill>
              </a:rPr>
              <a:t>..</a:t>
            </a:r>
          </a:p>
          <a:p>
            <a:pPr algn="ctr" rtl="1"/>
            <a:r>
              <a:rPr lang="he-IL" sz="2400" b="1" dirty="0" smtClean="0">
                <a:solidFill>
                  <a:srgbClr val="7030A0"/>
                </a:solidFill>
              </a:rPr>
              <a:t>בהנחיית חניכים (מתחלפים כל חודש)   </a:t>
            </a:r>
          </a:p>
          <a:p>
            <a:pPr algn="ctr" rtl="1"/>
            <a:r>
              <a:rPr lang="he-IL" sz="2400" b="1" dirty="0" smtClean="0">
                <a:solidFill>
                  <a:srgbClr val="7030A0"/>
                </a:solidFill>
              </a:rPr>
              <a:t>מדריכים מכינים עם חניכים מראש  -  20 דקות</a:t>
            </a:r>
            <a:endParaRPr lang="en-US" sz="2400" b="1" dirty="0">
              <a:solidFill>
                <a:srgbClr val="7030A0"/>
              </a:solidFill>
            </a:endParaRPr>
          </a:p>
        </p:txBody>
      </p:sp>
      <p:sp>
        <p:nvSpPr>
          <p:cNvPr id="8" name="TextBox 7"/>
          <p:cNvSpPr txBox="1"/>
          <p:nvPr/>
        </p:nvSpPr>
        <p:spPr>
          <a:xfrm>
            <a:off x="755576" y="1887215"/>
            <a:ext cx="7488832" cy="461665"/>
          </a:xfrm>
          <a:prstGeom prst="rect">
            <a:avLst/>
          </a:prstGeom>
          <a:noFill/>
        </p:spPr>
        <p:txBody>
          <a:bodyPr wrap="square" rtlCol="0">
            <a:spAutoFit/>
          </a:bodyPr>
          <a:lstStyle/>
          <a:p>
            <a:pPr algn="ctr"/>
            <a:r>
              <a:rPr lang="he-IL" sz="2400" b="1" dirty="0" smtClean="0">
                <a:solidFill>
                  <a:srgbClr val="00B050"/>
                </a:solidFill>
              </a:rPr>
              <a:t>כיבוד – 15 דקות – באחריות חניכים</a:t>
            </a:r>
            <a:endParaRPr lang="en-US" sz="2400" b="1" dirty="0">
              <a:solidFill>
                <a:srgbClr val="00B050"/>
              </a:solidFill>
            </a:endParaRPr>
          </a:p>
        </p:txBody>
      </p:sp>
      <p:sp>
        <p:nvSpPr>
          <p:cNvPr id="9" name="TextBox 8"/>
          <p:cNvSpPr txBox="1"/>
          <p:nvPr/>
        </p:nvSpPr>
        <p:spPr>
          <a:xfrm>
            <a:off x="0" y="3596823"/>
            <a:ext cx="9036496" cy="1200329"/>
          </a:xfrm>
          <a:prstGeom prst="rect">
            <a:avLst/>
          </a:prstGeom>
          <a:noFill/>
        </p:spPr>
        <p:txBody>
          <a:bodyPr wrap="square" rtlCol="0">
            <a:spAutoFit/>
          </a:bodyPr>
          <a:lstStyle/>
          <a:p>
            <a:pPr algn="ctr" rtl="1"/>
            <a:r>
              <a:rPr lang="he-IL" sz="2400" b="1" dirty="0" smtClean="0">
                <a:solidFill>
                  <a:srgbClr val="C00000"/>
                </a:solidFill>
              </a:rPr>
              <a:t>פעילות חינוכית (לא בהכרח שיחה) – 45 דקות – באחריות מדריכים</a:t>
            </a:r>
            <a:endParaRPr lang="en-US" sz="2400" b="1" dirty="0" smtClean="0">
              <a:solidFill>
                <a:srgbClr val="C00000"/>
              </a:solidFill>
            </a:endParaRPr>
          </a:p>
          <a:p>
            <a:pPr algn="ctr" rtl="1"/>
            <a:r>
              <a:rPr lang="he-IL" sz="2400" b="1" dirty="0" smtClean="0">
                <a:solidFill>
                  <a:srgbClr val="C00000"/>
                </a:solidFill>
              </a:rPr>
              <a:t>עד מחצית הפעולות על פי החלטות חניכים עקב דיונים באסיפת הקבוצה</a:t>
            </a:r>
          </a:p>
          <a:p>
            <a:pPr algn="ctr" rtl="1"/>
            <a:r>
              <a:rPr lang="he-IL" sz="2400" b="1" dirty="0" smtClean="0">
                <a:solidFill>
                  <a:srgbClr val="C00000"/>
                </a:solidFill>
              </a:rPr>
              <a:t>* *</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r>
              <a:rPr lang="he-IL" sz="2400" b="1" dirty="0" smtClean="0">
                <a:solidFill>
                  <a:srgbClr val="C00000"/>
                </a:solidFill>
              </a:rPr>
              <a:t>*</a:t>
            </a:r>
            <a:r>
              <a:rPr lang="en-US" sz="2400" b="1" dirty="0" smtClean="0">
                <a:solidFill>
                  <a:srgbClr val="C00000"/>
                </a:solidFill>
              </a:rPr>
              <a:t> </a:t>
            </a:r>
            <a:endParaRPr lang="en-US" sz="2400" b="1" dirty="0">
              <a:solidFill>
                <a:srgbClr val="C00000"/>
              </a:solidFill>
            </a:endParaRPr>
          </a:p>
        </p:txBody>
      </p:sp>
      <p:sp>
        <p:nvSpPr>
          <p:cNvPr id="10" name="TextBox 9"/>
          <p:cNvSpPr txBox="1"/>
          <p:nvPr/>
        </p:nvSpPr>
        <p:spPr>
          <a:xfrm>
            <a:off x="323528" y="4881354"/>
            <a:ext cx="8496944" cy="707886"/>
          </a:xfrm>
          <a:prstGeom prst="rect">
            <a:avLst/>
          </a:prstGeom>
          <a:noFill/>
        </p:spPr>
        <p:txBody>
          <a:bodyPr wrap="square" rtlCol="0">
            <a:spAutoFit/>
          </a:bodyPr>
          <a:lstStyle/>
          <a:p>
            <a:pPr algn="ctr" rtl="1"/>
            <a:r>
              <a:rPr lang="he-IL" sz="2000" b="1" dirty="0" smtClean="0">
                <a:solidFill>
                  <a:srgbClr val="FF0000"/>
                </a:solidFill>
              </a:rPr>
              <a:t>עקרון כללי:  הסדר הנ"ל גמיש אבל תמיד יש לקיים מעמד פתיחה. </a:t>
            </a:r>
          </a:p>
          <a:p>
            <a:pPr algn="ctr" rtl="1"/>
            <a:r>
              <a:rPr lang="he-IL" sz="2000" b="1" dirty="0" smtClean="0">
                <a:solidFill>
                  <a:srgbClr val="FF0000"/>
                </a:solidFill>
              </a:rPr>
              <a:t>על המדריכים להשקיע זמן לפני הפעולה על מנת למקסם ניהול של חניכים עצמם.</a:t>
            </a:r>
            <a:endParaRPr lang="en-US" sz="2000" b="1" dirty="0">
              <a:solidFill>
                <a:srgbClr val="FF0000"/>
              </a:solidFill>
            </a:endParaRPr>
          </a:p>
        </p:txBody>
      </p:sp>
      <p:sp>
        <p:nvSpPr>
          <p:cNvPr id="11" name="TextBox 10"/>
          <p:cNvSpPr txBox="1"/>
          <p:nvPr/>
        </p:nvSpPr>
        <p:spPr>
          <a:xfrm>
            <a:off x="395536" y="5745450"/>
            <a:ext cx="8424936" cy="707886"/>
          </a:xfrm>
          <a:prstGeom prst="rect">
            <a:avLst/>
          </a:prstGeom>
          <a:noFill/>
        </p:spPr>
        <p:txBody>
          <a:bodyPr wrap="square" rtlCol="0">
            <a:spAutoFit/>
          </a:bodyPr>
          <a:lstStyle/>
          <a:p>
            <a:pPr algn="ctr" rtl="1"/>
            <a:r>
              <a:rPr lang="he-IL" sz="2000" b="1" dirty="0" smtClean="0">
                <a:solidFill>
                  <a:srgbClr val="7030A0"/>
                </a:solidFill>
              </a:rPr>
              <a:t>לשיקול: לימוד הקיבוץ  ומוסדותיו, הענפים, ה</a:t>
            </a:r>
            <a:r>
              <a:rPr lang="he-IL" sz="2000" b="1" dirty="0">
                <a:solidFill>
                  <a:srgbClr val="7030A0"/>
                </a:solidFill>
              </a:rPr>
              <a:t>ו</a:t>
            </a:r>
            <a:r>
              <a:rPr lang="he-IL" sz="2000" b="1" dirty="0" smtClean="0">
                <a:solidFill>
                  <a:srgbClr val="7030A0"/>
                </a:solidFill>
              </a:rPr>
              <a:t>ועדות, המערך האזורי – על פי גיל.</a:t>
            </a:r>
          </a:p>
          <a:p>
            <a:pPr algn="ctr" rtl="1"/>
            <a:r>
              <a:rPr lang="he-IL" sz="2000" b="1" dirty="0" smtClean="0">
                <a:solidFill>
                  <a:srgbClr val="7030A0"/>
                </a:solidFill>
              </a:rPr>
              <a:t>הצעה: עידוד עבודות גמר קשורות לקיבוץ, ענפים, אזור</a:t>
            </a:r>
            <a:endParaRPr lang="en-US" sz="2000" b="1" dirty="0">
              <a:solidFill>
                <a:srgbClr val="7030A0"/>
              </a:solidFill>
            </a:endParaRPr>
          </a:p>
        </p:txBody>
      </p:sp>
    </p:spTree>
    <p:extLst>
      <p:ext uri="{BB962C8B-B14F-4D97-AF65-F5344CB8AC3E}">
        <p14:creationId xmlns:p14="http://schemas.microsoft.com/office/powerpoint/2010/main" val="1690746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5A953F2-292C-4506-826D-8770C5219804}" type="slidenum">
              <a:rPr lang="en-US" smtClean="0"/>
              <a:t>14</a:t>
            </a:fld>
            <a:endParaRPr lang="en-US"/>
          </a:p>
        </p:txBody>
      </p:sp>
      <p:sp>
        <p:nvSpPr>
          <p:cNvPr id="3" name="TextBox 2"/>
          <p:cNvSpPr txBox="1"/>
          <p:nvPr/>
        </p:nvSpPr>
        <p:spPr>
          <a:xfrm>
            <a:off x="323528" y="188640"/>
            <a:ext cx="8352928" cy="461665"/>
          </a:xfrm>
          <a:prstGeom prst="rect">
            <a:avLst/>
          </a:prstGeom>
          <a:noFill/>
        </p:spPr>
        <p:txBody>
          <a:bodyPr wrap="square" rtlCol="0">
            <a:spAutoFit/>
          </a:bodyPr>
          <a:lstStyle/>
          <a:p>
            <a:pPr algn="ctr" rtl="1"/>
            <a:r>
              <a:rPr lang="he-IL" sz="2400" b="1" dirty="0" smtClean="0"/>
              <a:t>מחשבות מסכמות – חמישה מקבצים </a:t>
            </a:r>
            <a:endParaRPr lang="en-US" sz="2400" b="1" dirty="0"/>
          </a:p>
        </p:txBody>
      </p:sp>
      <p:sp>
        <p:nvSpPr>
          <p:cNvPr id="5" name="TextBox 4"/>
          <p:cNvSpPr txBox="1"/>
          <p:nvPr/>
        </p:nvSpPr>
        <p:spPr>
          <a:xfrm>
            <a:off x="35496" y="643335"/>
            <a:ext cx="9036496" cy="769441"/>
          </a:xfrm>
          <a:prstGeom prst="rect">
            <a:avLst/>
          </a:prstGeom>
          <a:noFill/>
        </p:spPr>
        <p:txBody>
          <a:bodyPr wrap="square" rtlCol="0">
            <a:spAutoFit/>
          </a:bodyPr>
          <a:lstStyle/>
          <a:p>
            <a:pPr marL="285750" indent="-285750" algn="ctr" rtl="1">
              <a:buFont typeface="Wingdings" pitchFamily="2" charset="2"/>
              <a:buChar char="v"/>
            </a:pPr>
            <a:r>
              <a:rPr lang="he-IL" sz="2200" b="1" dirty="0" smtClean="0">
                <a:solidFill>
                  <a:srgbClr val="C00000"/>
                </a:solidFill>
              </a:rPr>
              <a:t>"קל" להגשים בחינוך ציוני משיחי – פוסקים קובעים את הדרך. </a:t>
            </a:r>
          </a:p>
          <a:p>
            <a:pPr marL="342900" indent="-342900" algn="ctr" rtl="1">
              <a:buFont typeface="Wingdings" pitchFamily="2" charset="2"/>
              <a:buChar char="v"/>
            </a:pPr>
            <a:r>
              <a:rPr lang="he-IL" sz="2200" b="1" dirty="0" smtClean="0">
                <a:solidFill>
                  <a:srgbClr val="C00000"/>
                </a:solidFill>
              </a:rPr>
              <a:t>ההגשמה בציונות תרבותית הומניסטית, משמע "דיסוננס קוגניטיבי" תמידי  </a:t>
            </a:r>
            <a:endParaRPr lang="en-US" sz="2200" b="1" dirty="0">
              <a:solidFill>
                <a:srgbClr val="C00000"/>
              </a:solidFill>
            </a:endParaRPr>
          </a:p>
        </p:txBody>
      </p:sp>
      <p:sp>
        <p:nvSpPr>
          <p:cNvPr id="6" name="TextBox 5"/>
          <p:cNvSpPr txBox="1"/>
          <p:nvPr/>
        </p:nvSpPr>
        <p:spPr>
          <a:xfrm>
            <a:off x="107504" y="1478394"/>
            <a:ext cx="8856984" cy="1446550"/>
          </a:xfrm>
          <a:prstGeom prst="rect">
            <a:avLst/>
          </a:prstGeom>
          <a:noFill/>
        </p:spPr>
        <p:txBody>
          <a:bodyPr wrap="square" rtlCol="0">
            <a:spAutoFit/>
          </a:bodyPr>
          <a:lstStyle/>
          <a:p>
            <a:pPr marL="285750" indent="-285750" algn="ctr" rtl="1">
              <a:buFont typeface="Wingdings" pitchFamily="2" charset="2"/>
              <a:buChar char="v"/>
            </a:pPr>
            <a:r>
              <a:rPr lang="he-IL" sz="2200" b="1" dirty="0" smtClean="0">
                <a:solidFill>
                  <a:srgbClr val="FF0000"/>
                </a:solidFill>
              </a:rPr>
              <a:t>מחנכים/מדריכים כדגמי הזדהות (</a:t>
            </a:r>
            <a:r>
              <a:rPr lang="en-US" sz="2200" b="1" dirty="0" smtClean="0">
                <a:solidFill>
                  <a:srgbClr val="FF0000"/>
                </a:solidFill>
              </a:rPr>
              <a:t>Role models</a:t>
            </a:r>
            <a:r>
              <a:rPr lang="he-IL" sz="2200" b="1" dirty="0" smtClean="0">
                <a:solidFill>
                  <a:srgbClr val="FF0000"/>
                </a:solidFill>
              </a:rPr>
              <a:t>)</a:t>
            </a:r>
          </a:p>
          <a:p>
            <a:pPr marL="285750" indent="-285750" algn="ctr" rtl="1">
              <a:buFont typeface="Wingdings" pitchFamily="2" charset="2"/>
              <a:buChar char="v"/>
            </a:pPr>
            <a:r>
              <a:rPr lang="he-IL" sz="2200" b="1" dirty="0" smtClean="0">
                <a:solidFill>
                  <a:srgbClr val="00B050"/>
                </a:solidFill>
              </a:rPr>
              <a:t>מחנכים/מדריכים כמסר (</a:t>
            </a:r>
            <a:r>
              <a:rPr lang="en-US" sz="2200" b="1" dirty="0" smtClean="0">
                <a:solidFill>
                  <a:srgbClr val="00B050"/>
                </a:solidFill>
              </a:rPr>
              <a:t>The medium is the message</a:t>
            </a:r>
            <a:r>
              <a:rPr lang="he-IL" sz="2200" b="1" dirty="0" smtClean="0">
                <a:solidFill>
                  <a:srgbClr val="00B050"/>
                </a:solidFill>
              </a:rPr>
              <a:t>)</a:t>
            </a:r>
          </a:p>
          <a:p>
            <a:pPr marL="1200150" lvl="2" indent="-285750" algn="ctr" rtl="1">
              <a:buFont typeface="Wingdings" pitchFamily="2" charset="2"/>
              <a:buChar char="v"/>
            </a:pPr>
            <a:r>
              <a:rPr lang="he-IL" sz="2200" b="1" dirty="0" smtClean="0">
                <a:solidFill>
                  <a:srgbClr val="0070C0"/>
                </a:solidFill>
              </a:rPr>
              <a:t>מחנכים/מדריכים הם חלק מרכזי של חווית החניכים בשדה החינוך. </a:t>
            </a:r>
          </a:p>
          <a:p>
            <a:pPr marL="285750" indent="-285750" algn="ctr" rtl="1">
              <a:buFont typeface="Wingdings" pitchFamily="2" charset="2"/>
              <a:buChar char="v"/>
            </a:pPr>
            <a:r>
              <a:rPr lang="he-IL" sz="2200" b="1" dirty="0" smtClean="0">
                <a:solidFill>
                  <a:srgbClr val="C00000"/>
                </a:solidFill>
              </a:rPr>
              <a:t>הכריזמה  אינה מספיקה. למחנכים/מדריכים נחוץ מטען רעיוני-קוגניטיבי.</a:t>
            </a:r>
            <a:endParaRPr lang="en-US" sz="2200" b="1" dirty="0">
              <a:solidFill>
                <a:srgbClr val="C00000"/>
              </a:solidFill>
            </a:endParaRPr>
          </a:p>
        </p:txBody>
      </p:sp>
      <p:sp>
        <p:nvSpPr>
          <p:cNvPr id="7" name="TextBox 6"/>
          <p:cNvSpPr txBox="1"/>
          <p:nvPr/>
        </p:nvSpPr>
        <p:spPr>
          <a:xfrm>
            <a:off x="107504" y="2996952"/>
            <a:ext cx="8856984" cy="1015663"/>
          </a:xfrm>
          <a:prstGeom prst="rect">
            <a:avLst/>
          </a:prstGeom>
          <a:noFill/>
        </p:spPr>
        <p:txBody>
          <a:bodyPr wrap="square" rtlCol="0">
            <a:spAutoFit/>
          </a:bodyPr>
          <a:lstStyle/>
          <a:p>
            <a:pPr marL="285750" indent="-285750" algn="r" rtl="1">
              <a:buFont typeface="Wingdings" pitchFamily="2" charset="2"/>
              <a:buChar char="v"/>
            </a:pPr>
            <a:r>
              <a:rPr lang="he-IL" sz="2000" b="1" dirty="0" smtClean="0">
                <a:solidFill>
                  <a:srgbClr val="FF0000"/>
                </a:solidFill>
              </a:rPr>
              <a:t>סטאטוס החינוך היהודי-ציוני החופשי על רקע האקטואליה - ניצחונם של החרדים – </a:t>
            </a:r>
          </a:p>
          <a:p>
            <a:pPr algn="r" rtl="1"/>
            <a:r>
              <a:rPr lang="he-IL" sz="2000" b="1" dirty="0">
                <a:solidFill>
                  <a:srgbClr val="FF0000"/>
                </a:solidFill>
              </a:rPr>
              <a:t> </a:t>
            </a:r>
            <a:r>
              <a:rPr lang="he-IL" sz="2000" b="1" dirty="0" smtClean="0">
                <a:solidFill>
                  <a:srgbClr val="FF0000"/>
                </a:solidFill>
              </a:rPr>
              <a:t>    הפנמה ציבורית של הקיטוב "דתי"(עגלה מלאה) ו"חילוני" (עגלה ריקה)</a:t>
            </a:r>
          </a:p>
          <a:p>
            <a:pPr algn="r" rtl="1"/>
            <a:r>
              <a:rPr lang="he-IL" sz="2000" b="1" dirty="0">
                <a:solidFill>
                  <a:srgbClr val="FF0000"/>
                </a:solidFill>
              </a:rPr>
              <a:t> </a:t>
            </a:r>
            <a:r>
              <a:rPr lang="he-IL" sz="2000" b="1" dirty="0" smtClean="0">
                <a:solidFill>
                  <a:srgbClr val="FF0000"/>
                </a:solidFill>
              </a:rPr>
              <a:t>    ראו: דו-שיח בן גוריון והרב </a:t>
            </a:r>
            <a:r>
              <a:rPr lang="he-IL" sz="2000" b="1" dirty="0" err="1" smtClean="0">
                <a:solidFill>
                  <a:srgbClr val="FF0000"/>
                </a:solidFill>
              </a:rPr>
              <a:t>קרליץ</a:t>
            </a:r>
            <a:r>
              <a:rPr lang="he-IL" sz="2000" b="1" dirty="0">
                <a:solidFill>
                  <a:srgbClr val="FF0000"/>
                </a:solidFill>
              </a:rPr>
              <a:t>,</a:t>
            </a:r>
            <a:r>
              <a:rPr lang="he-IL" sz="2000" b="1" dirty="0" smtClean="0">
                <a:solidFill>
                  <a:srgbClr val="FF0000"/>
                </a:solidFill>
              </a:rPr>
              <a:t>"החזון איש", 1952. </a:t>
            </a:r>
            <a:r>
              <a:rPr lang="he-IL" sz="2000" b="1" dirty="0" smtClean="0">
                <a:solidFill>
                  <a:srgbClr val="7030A0"/>
                </a:solidFill>
              </a:rPr>
              <a:t>(אנחנו "הריקים")  </a:t>
            </a:r>
            <a:endParaRPr lang="en-US" sz="2000" b="1" dirty="0">
              <a:solidFill>
                <a:srgbClr val="7030A0"/>
              </a:solidFill>
            </a:endParaRPr>
          </a:p>
        </p:txBody>
      </p:sp>
      <p:sp>
        <p:nvSpPr>
          <p:cNvPr id="8" name="TextBox 7"/>
          <p:cNvSpPr txBox="1"/>
          <p:nvPr/>
        </p:nvSpPr>
        <p:spPr>
          <a:xfrm>
            <a:off x="0" y="4102040"/>
            <a:ext cx="9144000" cy="1631216"/>
          </a:xfrm>
          <a:prstGeom prst="rect">
            <a:avLst/>
          </a:prstGeom>
          <a:noFill/>
        </p:spPr>
        <p:txBody>
          <a:bodyPr wrap="square" rtlCol="0">
            <a:spAutoFit/>
          </a:bodyPr>
          <a:lstStyle/>
          <a:p>
            <a:pPr marL="285750" indent="-285750" algn="r" rtl="1">
              <a:buFont typeface="Wingdings" pitchFamily="2" charset="2"/>
              <a:buChar char="v"/>
            </a:pPr>
            <a:r>
              <a:rPr lang="he-IL" sz="2000" b="1" dirty="0" smtClean="0"/>
              <a:t>מתוך כך האתגר החינוכי (לכל התנועה הקיבוצית ותנועות הנוער)</a:t>
            </a:r>
          </a:p>
          <a:p>
            <a:pPr algn="r" rtl="1"/>
            <a:r>
              <a:rPr lang="he-IL" sz="2000" b="1" dirty="0"/>
              <a:t> </a:t>
            </a:r>
            <a:r>
              <a:rPr lang="he-IL" sz="2000" b="1" dirty="0" smtClean="0"/>
              <a:t>    </a:t>
            </a:r>
            <a:r>
              <a:rPr lang="he-IL" sz="2000" b="1" dirty="0" smtClean="0">
                <a:solidFill>
                  <a:srgbClr val="7030A0"/>
                </a:solidFill>
              </a:rPr>
              <a:t>מול החרדים ו"חילוניים" באמת:  החלפת המושג "דתי" ב"מאמין" , חיי עולם ציוניים</a:t>
            </a:r>
          </a:p>
          <a:p>
            <a:pPr algn="r" rtl="1"/>
            <a:r>
              <a:rPr lang="he-IL" sz="2000" b="1" dirty="0">
                <a:solidFill>
                  <a:srgbClr val="7030A0"/>
                </a:solidFill>
              </a:rPr>
              <a:t> </a:t>
            </a:r>
            <a:r>
              <a:rPr lang="he-IL" sz="2000" b="1" dirty="0" smtClean="0">
                <a:solidFill>
                  <a:srgbClr val="7030A0"/>
                </a:solidFill>
              </a:rPr>
              <a:t>    כחלק מהמחויבות לעומת הפועלים למען "חיי שעה" בלבד  אשר חייהם אכן "חול".</a:t>
            </a:r>
          </a:p>
          <a:p>
            <a:pPr algn="r" rtl="1"/>
            <a:r>
              <a:rPr lang="he-IL" sz="2000" b="1" dirty="0"/>
              <a:t> </a:t>
            </a:r>
            <a:r>
              <a:rPr lang="he-IL" sz="2000" b="1" dirty="0" smtClean="0"/>
              <a:t>     </a:t>
            </a:r>
            <a:r>
              <a:rPr lang="he-IL" sz="2000" b="1" dirty="0" smtClean="0">
                <a:solidFill>
                  <a:srgbClr val="C00000"/>
                </a:solidFill>
              </a:rPr>
              <a:t>לעומת הציונות המשיחית:  סמכות שכל האדם המודרני, שלילת סמכות אלוהית </a:t>
            </a:r>
          </a:p>
          <a:p>
            <a:pPr algn="r" rtl="1"/>
            <a:r>
              <a:rPr lang="he-IL" sz="2000" b="1" dirty="0"/>
              <a:t> </a:t>
            </a:r>
            <a:r>
              <a:rPr lang="he-IL" sz="2000" b="1" dirty="0" smtClean="0"/>
              <a:t>     </a:t>
            </a:r>
            <a:r>
              <a:rPr lang="he-IL" sz="2000" b="1" dirty="0" smtClean="0">
                <a:solidFill>
                  <a:srgbClr val="FF0000"/>
                </a:solidFill>
              </a:rPr>
              <a:t>לעומת הנאו-ליברליזם של כל אחד לעצמו – האחריות וערבות הדדית של היחד.</a:t>
            </a:r>
            <a:endParaRPr lang="en-US" sz="2000" b="1" dirty="0">
              <a:solidFill>
                <a:srgbClr val="FF0000"/>
              </a:solidFill>
            </a:endParaRPr>
          </a:p>
        </p:txBody>
      </p:sp>
      <p:sp>
        <p:nvSpPr>
          <p:cNvPr id="9" name="TextBox 8"/>
          <p:cNvSpPr txBox="1"/>
          <p:nvPr/>
        </p:nvSpPr>
        <p:spPr>
          <a:xfrm>
            <a:off x="107504" y="5797713"/>
            <a:ext cx="8712968" cy="1046440"/>
          </a:xfrm>
          <a:prstGeom prst="rect">
            <a:avLst/>
          </a:prstGeom>
          <a:noFill/>
        </p:spPr>
        <p:txBody>
          <a:bodyPr wrap="square" rtlCol="0">
            <a:spAutoFit/>
          </a:bodyPr>
          <a:lstStyle/>
          <a:p>
            <a:pPr marL="285750" indent="-285750" algn="r" rtl="1">
              <a:buFont typeface="Wingdings" pitchFamily="2" charset="2"/>
              <a:buChar char="v"/>
            </a:pPr>
            <a:r>
              <a:rPr lang="he-IL" sz="2200" b="1" dirty="0" smtClean="0">
                <a:solidFill>
                  <a:srgbClr val="00B050"/>
                </a:solidFill>
              </a:rPr>
              <a:t>הכלי  החסר על מסך הרדאר החינוכי – מיומנות ב"תרבות הדיבור".</a:t>
            </a:r>
          </a:p>
          <a:p>
            <a:pPr algn="r" rtl="1"/>
            <a:r>
              <a:rPr lang="he-IL" sz="2000" b="1" dirty="0"/>
              <a:t> </a:t>
            </a:r>
            <a:r>
              <a:rPr lang="he-IL" sz="2000" b="1" dirty="0" smtClean="0"/>
              <a:t>    </a:t>
            </a:r>
            <a:r>
              <a:rPr lang="he-IL" sz="2000" b="1" dirty="0" smtClean="0">
                <a:solidFill>
                  <a:srgbClr val="002060"/>
                </a:solidFill>
              </a:rPr>
              <a:t>לתנועה הקיבוצית נחוצים חניכים שיוכלו להתעמת/להתאמת עם החוגים סביבנו</a:t>
            </a:r>
          </a:p>
          <a:p>
            <a:pPr algn="r" rtl="1"/>
            <a:r>
              <a:rPr lang="he-IL" sz="2000" b="1" dirty="0">
                <a:solidFill>
                  <a:srgbClr val="002060"/>
                </a:solidFill>
              </a:rPr>
              <a:t> </a:t>
            </a:r>
            <a:r>
              <a:rPr lang="he-IL" sz="2000" b="1" dirty="0" smtClean="0">
                <a:solidFill>
                  <a:srgbClr val="002060"/>
                </a:solidFill>
              </a:rPr>
              <a:t>    בחברה הישראלית.  בלעדי כך, אין שליחים למען חזון השקפת העולם שלנו.</a:t>
            </a:r>
            <a:endParaRPr lang="en-US" sz="2000" b="1" dirty="0">
              <a:solidFill>
                <a:srgbClr val="002060"/>
              </a:solidFill>
            </a:endParaRPr>
          </a:p>
        </p:txBody>
      </p:sp>
    </p:spTree>
    <p:extLst>
      <p:ext uri="{BB962C8B-B14F-4D97-AF65-F5344CB8AC3E}">
        <p14:creationId xmlns:p14="http://schemas.microsoft.com/office/powerpoint/2010/main" val="3861082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9">
                                            <p:txEl>
                                              <p:pRg st="1" end="1"/>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5A953F2-292C-4506-826D-8770C5219804}" type="slidenum">
              <a:rPr lang="en-US" smtClean="0"/>
              <a:t>15</a:t>
            </a:fld>
            <a:endParaRPr lang="en-US"/>
          </a:p>
        </p:txBody>
      </p:sp>
      <p:sp>
        <p:nvSpPr>
          <p:cNvPr id="3" name="TextBox 2"/>
          <p:cNvSpPr txBox="1"/>
          <p:nvPr/>
        </p:nvSpPr>
        <p:spPr>
          <a:xfrm>
            <a:off x="35496" y="44624"/>
            <a:ext cx="9073008" cy="615553"/>
          </a:xfrm>
          <a:prstGeom prst="rect">
            <a:avLst/>
          </a:prstGeom>
          <a:noFill/>
        </p:spPr>
        <p:txBody>
          <a:bodyPr wrap="square" rtlCol="0">
            <a:spAutoFit/>
          </a:bodyPr>
          <a:lstStyle/>
          <a:p>
            <a:pPr algn="ctr" rtl="1"/>
            <a:r>
              <a:rPr lang="he-IL" sz="3400" b="1" dirty="0" smtClean="0">
                <a:solidFill>
                  <a:srgbClr val="FF0000"/>
                </a:solidFill>
              </a:rPr>
              <a:t> ייעוד אגף החינוך/אגף המשימות: </a:t>
            </a:r>
            <a:r>
              <a:rPr lang="he-IL" sz="3400" b="1" dirty="0">
                <a:solidFill>
                  <a:srgbClr val="FF0000"/>
                </a:solidFill>
              </a:rPr>
              <a:t>שאלות </a:t>
            </a:r>
            <a:r>
              <a:rPr lang="he-IL" sz="3400" b="1" dirty="0" smtClean="0">
                <a:solidFill>
                  <a:srgbClr val="FF0000"/>
                </a:solidFill>
              </a:rPr>
              <a:t>פתוחות! </a:t>
            </a:r>
            <a:endParaRPr lang="en-US" sz="3400" b="1" dirty="0">
              <a:solidFill>
                <a:srgbClr val="FF0000"/>
              </a:solidFill>
            </a:endParaRPr>
          </a:p>
        </p:txBody>
      </p:sp>
      <p:sp>
        <p:nvSpPr>
          <p:cNvPr id="6" name="TextBox 5"/>
          <p:cNvSpPr txBox="1"/>
          <p:nvPr/>
        </p:nvSpPr>
        <p:spPr>
          <a:xfrm>
            <a:off x="35496" y="620688"/>
            <a:ext cx="9001000" cy="1384995"/>
          </a:xfrm>
          <a:prstGeom prst="rect">
            <a:avLst/>
          </a:prstGeom>
          <a:noFill/>
        </p:spPr>
        <p:txBody>
          <a:bodyPr wrap="square" rtlCol="0">
            <a:spAutoFit/>
          </a:bodyPr>
          <a:lstStyle/>
          <a:p>
            <a:pPr marL="342900" indent="-342900" algn="r" rtl="1">
              <a:buFont typeface="+mj-lt"/>
              <a:buAutoNum type="arabicParenR"/>
            </a:pPr>
            <a:r>
              <a:rPr lang="he-IL" sz="2800" b="1" dirty="0" smtClean="0">
                <a:solidFill>
                  <a:srgbClr val="7030A0"/>
                </a:solidFill>
              </a:rPr>
              <a:t>מהו האיזון האפשרי בין הובלה רעיונית-קונצפטואלית ועבודה מקצועית "קלאסית" של מדורים שונים המוכרים שירותים? השלכות כלכליות לתקציב האגף.</a:t>
            </a:r>
            <a:endParaRPr lang="en-US" sz="2800" b="1" dirty="0">
              <a:solidFill>
                <a:srgbClr val="7030A0"/>
              </a:solidFill>
            </a:endParaRPr>
          </a:p>
        </p:txBody>
      </p:sp>
      <p:sp>
        <p:nvSpPr>
          <p:cNvPr id="7" name="TextBox 6"/>
          <p:cNvSpPr txBox="1"/>
          <p:nvPr/>
        </p:nvSpPr>
        <p:spPr>
          <a:xfrm>
            <a:off x="323528" y="2060848"/>
            <a:ext cx="8712968" cy="1384995"/>
          </a:xfrm>
          <a:prstGeom prst="rect">
            <a:avLst/>
          </a:prstGeom>
          <a:noFill/>
        </p:spPr>
        <p:txBody>
          <a:bodyPr wrap="square" rtlCol="0">
            <a:spAutoFit/>
          </a:bodyPr>
          <a:lstStyle/>
          <a:p>
            <a:pPr marL="342900" indent="-342900" algn="r" rtl="1">
              <a:buAutoNum type="arabicParenR" startAt="2"/>
            </a:pPr>
            <a:r>
              <a:rPr lang="he-IL" sz="2800" b="1" dirty="0" smtClean="0">
                <a:solidFill>
                  <a:srgbClr val="C00000"/>
                </a:solidFill>
              </a:rPr>
              <a:t>כיצד נבחן כל מדור באגף החינוך וכל משימה באגף המשימות מבחינת אפשרויות להנחלת  מגמות ליבה של התנועה בפעילות שלהם?</a:t>
            </a:r>
            <a:endParaRPr lang="en-US" sz="2800" b="1" dirty="0">
              <a:solidFill>
                <a:srgbClr val="C00000"/>
              </a:solidFill>
            </a:endParaRPr>
          </a:p>
        </p:txBody>
      </p:sp>
      <p:sp>
        <p:nvSpPr>
          <p:cNvPr id="8" name="TextBox 7"/>
          <p:cNvSpPr txBox="1"/>
          <p:nvPr/>
        </p:nvSpPr>
        <p:spPr>
          <a:xfrm>
            <a:off x="35496" y="3429000"/>
            <a:ext cx="9036496" cy="2246769"/>
          </a:xfrm>
          <a:prstGeom prst="rect">
            <a:avLst/>
          </a:prstGeom>
          <a:noFill/>
        </p:spPr>
        <p:txBody>
          <a:bodyPr wrap="square" rtlCol="0">
            <a:spAutoFit/>
          </a:bodyPr>
          <a:lstStyle/>
          <a:p>
            <a:pPr marL="457200" indent="-457200" algn="r" rtl="1">
              <a:buAutoNum type="arabicParenR" startAt="3"/>
            </a:pPr>
            <a:r>
              <a:rPr lang="he-IL" sz="2800" b="1" dirty="0" smtClean="0">
                <a:solidFill>
                  <a:srgbClr val="002060"/>
                </a:solidFill>
              </a:rPr>
              <a:t>בבתי ספר:  כיצד משכנעים מנהלים להכניס נושא מגמות</a:t>
            </a:r>
          </a:p>
          <a:p>
            <a:pPr algn="r" rtl="1"/>
            <a:r>
              <a:rPr lang="he-IL" sz="2800" b="1" dirty="0">
                <a:solidFill>
                  <a:srgbClr val="002060"/>
                </a:solidFill>
              </a:rPr>
              <a:t> </a:t>
            </a:r>
            <a:r>
              <a:rPr lang="he-IL" sz="2800" b="1" dirty="0" smtClean="0">
                <a:solidFill>
                  <a:srgbClr val="002060"/>
                </a:solidFill>
              </a:rPr>
              <a:t>                     ליבה לחדרי המורים? </a:t>
            </a:r>
          </a:p>
          <a:p>
            <a:pPr algn="r" rtl="1"/>
            <a:r>
              <a:rPr lang="he-IL" sz="2800" b="1" dirty="0">
                <a:solidFill>
                  <a:srgbClr val="002060"/>
                </a:solidFill>
              </a:rPr>
              <a:t> </a:t>
            </a:r>
            <a:r>
              <a:rPr lang="he-IL" sz="2800" b="1" dirty="0" smtClean="0">
                <a:solidFill>
                  <a:srgbClr val="002060"/>
                </a:solidFill>
              </a:rPr>
              <a:t>   בקיבוץ :  כיצד מעבירים את המסר לוועדות חינוך, רכזי</a:t>
            </a:r>
          </a:p>
          <a:p>
            <a:pPr algn="r" rtl="1"/>
            <a:r>
              <a:rPr lang="he-IL" sz="2800" b="1" dirty="0" smtClean="0">
                <a:solidFill>
                  <a:srgbClr val="002060"/>
                </a:solidFill>
              </a:rPr>
              <a:t>                  נעורים, דור צעיר?</a:t>
            </a:r>
          </a:p>
          <a:p>
            <a:pPr algn="r" rtl="1"/>
            <a:r>
              <a:rPr lang="he-IL" sz="2800" b="1" dirty="0">
                <a:solidFill>
                  <a:srgbClr val="002060"/>
                </a:solidFill>
              </a:rPr>
              <a:t> </a:t>
            </a:r>
            <a:r>
              <a:rPr lang="he-IL" sz="2800" b="1" dirty="0" smtClean="0">
                <a:solidFill>
                  <a:srgbClr val="002060"/>
                </a:solidFill>
              </a:rPr>
              <a:t>  </a:t>
            </a:r>
            <a:r>
              <a:rPr lang="he-IL" sz="2800" b="1" dirty="0" smtClean="0">
                <a:solidFill>
                  <a:srgbClr val="9E0000"/>
                </a:solidFill>
              </a:rPr>
              <a:t>במוסדות להשכלה גבוהה:  מי בעלי הברית האפשריים? </a:t>
            </a:r>
            <a:endParaRPr lang="en-US" sz="2800" b="1" dirty="0">
              <a:solidFill>
                <a:srgbClr val="9E0000"/>
              </a:solidFill>
            </a:endParaRPr>
          </a:p>
        </p:txBody>
      </p:sp>
      <p:sp>
        <p:nvSpPr>
          <p:cNvPr id="10" name="TextBox 9"/>
          <p:cNvSpPr txBox="1"/>
          <p:nvPr/>
        </p:nvSpPr>
        <p:spPr>
          <a:xfrm>
            <a:off x="35496" y="5733256"/>
            <a:ext cx="9073008" cy="954107"/>
          </a:xfrm>
          <a:prstGeom prst="rect">
            <a:avLst/>
          </a:prstGeom>
          <a:noFill/>
        </p:spPr>
        <p:txBody>
          <a:bodyPr wrap="square" rtlCol="0">
            <a:spAutoFit/>
          </a:bodyPr>
          <a:lstStyle/>
          <a:p>
            <a:pPr marL="457200" indent="-457200" algn="r" rtl="1">
              <a:buAutoNum type="arabicParenR" startAt="4"/>
            </a:pPr>
            <a:r>
              <a:rPr lang="he-IL" sz="2800" b="1" dirty="0" smtClean="0">
                <a:solidFill>
                  <a:srgbClr val="00B050"/>
                </a:solidFill>
              </a:rPr>
              <a:t>בשלב מסוים (באיזה שלב?)  אימוץ מודל של מגמות ליבה מחייב גיבוי של מוסדות  - מזכיר, מזכירות, מועצה, וועידה.</a:t>
            </a:r>
            <a:endParaRPr lang="en-US" sz="2800" b="1" dirty="0">
              <a:solidFill>
                <a:srgbClr val="00B050"/>
              </a:solidFill>
            </a:endParaRPr>
          </a:p>
        </p:txBody>
      </p:sp>
    </p:spTree>
    <p:extLst>
      <p:ext uri="{BB962C8B-B14F-4D97-AF65-F5344CB8AC3E}">
        <p14:creationId xmlns:p14="http://schemas.microsoft.com/office/powerpoint/2010/main" val="320543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4294967295"/>
          </p:nvPr>
        </p:nvSpPr>
        <p:spPr>
          <a:xfrm>
            <a:off x="755576" y="4725145"/>
            <a:ext cx="7474024" cy="792087"/>
          </a:xfrm>
        </p:spPr>
        <p:txBody>
          <a:bodyPr>
            <a:normAutofit/>
          </a:bodyPr>
          <a:lstStyle/>
          <a:p>
            <a:pPr marL="0" indent="0" algn="ctr" rtl="1">
              <a:buNone/>
            </a:pPr>
            <a:r>
              <a:rPr lang="he-IL" sz="3600" b="1" dirty="0" smtClean="0">
                <a:solidFill>
                  <a:srgbClr val="C00000"/>
                </a:solidFill>
              </a:rPr>
              <a:t>"באין חזון יפרע עם"  </a:t>
            </a:r>
            <a:r>
              <a:rPr lang="he-IL" sz="2000" b="1" dirty="0" smtClean="0">
                <a:solidFill>
                  <a:srgbClr val="C00000"/>
                </a:solidFill>
              </a:rPr>
              <a:t>משלי </a:t>
            </a:r>
            <a:r>
              <a:rPr lang="he-IL" sz="2000" b="1" dirty="0" err="1" smtClean="0">
                <a:solidFill>
                  <a:srgbClr val="C00000"/>
                </a:solidFill>
              </a:rPr>
              <a:t>כט</a:t>
            </a:r>
            <a:r>
              <a:rPr lang="he-IL" sz="2000" b="1" dirty="0" smtClean="0">
                <a:solidFill>
                  <a:srgbClr val="C00000"/>
                </a:solidFill>
              </a:rPr>
              <a:t>: </a:t>
            </a:r>
            <a:r>
              <a:rPr lang="he-IL" sz="2000" b="1" dirty="0" err="1" smtClean="0">
                <a:solidFill>
                  <a:srgbClr val="C00000"/>
                </a:solidFill>
              </a:rPr>
              <a:t>יח</a:t>
            </a:r>
            <a:endParaRPr lang="he-IL" sz="3600" b="1" dirty="0"/>
          </a:p>
          <a:p>
            <a:pPr marL="0" indent="0" algn="r" rtl="1">
              <a:buNone/>
            </a:pPr>
            <a:endParaRPr lang="he-IL" sz="3600" b="1" dirty="0" smtClean="0">
              <a:solidFill>
                <a:schemeClr val="accent1"/>
              </a:solidFill>
            </a:endParaRPr>
          </a:p>
          <a:p>
            <a:pPr marL="0" indent="0" algn="r" rtl="1">
              <a:buNone/>
            </a:pPr>
            <a:endParaRPr lang="he-IL" sz="2800" dirty="0" smtClean="0"/>
          </a:p>
        </p:txBody>
      </p:sp>
      <p:sp>
        <p:nvSpPr>
          <p:cNvPr id="5" name="TextBox 4"/>
          <p:cNvSpPr txBox="1"/>
          <p:nvPr/>
        </p:nvSpPr>
        <p:spPr>
          <a:xfrm>
            <a:off x="1074901" y="5541039"/>
            <a:ext cx="7025491" cy="1200329"/>
          </a:xfrm>
          <a:prstGeom prst="rect">
            <a:avLst/>
          </a:prstGeom>
          <a:noFill/>
        </p:spPr>
        <p:txBody>
          <a:bodyPr wrap="square" rtlCol="0">
            <a:spAutoFit/>
          </a:bodyPr>
          <a:lstStyle/>
          <a:p>
            <a:pPr algn="ctr" rtl="1"/>
            <a:r>
              <a:rPr lang="he-IL" sz="3600" b="1" dirty="0">
                <a:solidFill>
                  <a:schemeClr val="accent1"/>
                </a:solidFill>
              </a:rPr>
              <a:t>תודה להקשבה</a:t>
            </a:r>
          </a:p>
          <a:p>
            <a:pPr algn="ctr" rtl="1"/>
            <a:r>
              <a:rPr lang="he-IL" sz="3600" b="1" dirty="0">
                <a:solidFill>
                  <a:schemeClr val="accent1"/>
                </a:solidFill>
              </a:rPr>
              <a:t>בהצלחה </a:t>
            </a:r>
            <a:r>
              <a:rPr lang="he-IL" sz="3600" b="1" dirty="0" smtClean="0">
                <a:solidFill>
                  <a:schemeClr val="accent1"/>
                </a:solidFill>
              </a:rPr>
              <a:t>לכולנו!</a:t>
            </a:r>
            <a:endParaRPr lang="he-IL" sz="3600" b="1" dirty="0">
              <a:solidFill>
                <a:schemeClr val="accent1"/>
              </a:solidFill>
            </a:endParaRPr>
          </a:p>
        </p:txBody>
      </p:sp>
      <p:sp>
        <p:nvSpPr>
          <p:cNvPr id="6" name="TextBox 5"/>
          <p:cNvSpPr txBox="1"/>
          <p:nvPr/>
        </p:nvSpPr>
        <p:spPr>
          <a:xfrm>
            <a:off x="323528" y="116632"/>
            <a:ext cx="8640960" cy="523220"/>
          </a:xfrm>
          <a:prstGeom prst="rect">
            <a:avLst/>
          </a:prstGeom>
          <a:noFill/>
        </p:spPr>
        <p:txBody>
          <a:bodyPr wrap="square" rtlCol="0">
            <a:spAutoFit/>
          </a:bodyPr>
          <a:lstStyle/>
          <a:p>
            <a:pPr algn="ctr" rtl="1"/>
            <a:r>
              <a:rPr lang="he-IL" sz="2800" b="1" dirty="0" smtClean="0">
                <a:solidFill>
                  <a:srgbClr val="FF0000"/>
                </a:solidFill>
              </a:rPr>
              <a:t>שאלות עקרוניות נוספות – והצעות לתשובה</a:t>
            </a:r>
            <a:endParaRPr lang="en-US" sz="2800" b="1" dirty="0">
              <a:solidFill>
                <a:srgbClr val="FF0000"/>
              </a:solidFill>
            </a:endParaRPr>
          </a:p>
        </p:txBody>
      </p:sp>
      <p:sp>
        <p:nvSpPr>
          <p:cNvPr id="7" name="TextBox 6"/>
          <p:cNvSpPr txBox="1"/>
          <p:nvPr/>
        </p:nvSpPr>
        <p:spPr>
          <a:xfrm>
            <a:off x="35496" y="620688"/>
            <a:ext cx="9073008" cy="1554272"/>
          </a:xfrm>
          <a:prstGeom prst="rect">
            <a:avLst/>
          </a:prstGeom>
          <a:noFill/>
        </p:spPr>
        <p:txBody>
          <a:bodyPr wrap="square" rtlCol="0">
            <a:spAutoFit/>
          </a:bodyPr>
          <a:lstStyle/>
          <a:p>
            <a:pPr marL="342900" indent="-342900" algn="r" rtl="1">
              <a:spcAft>
                <a:spcPts val="600"/>
              </a:spcAft>
              <a:buAutoNum type="arabicParenR"/>
            </a:pPr>
            <a:r>
              <a:rPr lang="he-IL" sz="2000" b="1" dirty="0" smtClean="0">
                <a:solidFill>
                  <a:srgbClr val="7030A0"/>
                </a:solidFill>
              </a:rPr>
              <a:t>כיצד אפשר?  בהרבה בתי ספר הרבה חניכים אינם כלל מהקיבוצים?</a:t>
            </a:r>
          </a:p>
          <a:p>
            <a:pPr algn="r" rtl="1">
              <a:spcAft>
                <a:spcPts val="600"/>
              </a:spcAft>
            </a:pPr>
            <a:r>
              <a:rPr lang="he-IL" sz="2000" b="1" dirty="0" smtClean="0"/>
              <a:t>     תשובה: </a:t>
            </a:r>
            <a:r>
              <a:rPr lang="he-IL" sz="2000" b="1" dirty="0" smtClean="0">
                <a:solidFill>
                  <a:srgbClr val="00B050"/>
                </a:solidFill>
              </a:rPr>
              <a:t>הכותרת היא חינוך </a:t>
            </a:r>
            <a:r>
              <a:rPr lang="he-IL" sz="2000" b="1" dirty="0" smtClean="0">
                <a:solidFill>
                  <a:srgbClr val="FF0000"/>
                </a:solidFill>
              </a:rPr>
              <a:t>ב</a:t>
            </a:r>
            <a:r>
              <a:rPr lang="he-IL" sz="2000" b="1" dirty="0" smtClean="0">
                <a:solidFill>
                  <a:srgbClr val="00B050"/>
                </a:solidFill>
              </a:rPr>
              <a:t>קיבוץ, לא בהכרח </a:t>
            </a:r>
            <a:r>
              <a:rPr lang="he-IL" sz="2000" b="1" dirty="0" smtClean="0">
                <a:solidFill>
                  <a:srgbClr val="FF0000"/>
                </a:solidFill>
              </a:rPr>
              <a:t>ל</a:t>
            </a:r>
            <a:r>
              <a:rPr lang="he-IL" sz="2000" b="1" dirty="0" smtClean="0">
                <a:solidFill>
                  <a:srgbClr val="00B050"/>
                </a:solidFill>
              </a:rPr>
              <a:t>קיבוץ.  החינוך הוא הומניסטי ערכי. </a:t>
            </a:r>
          </a:p>
          <a:p>
            <a:pPr algn="r" rtl="1">
              <a:spcAft>
                <a:spcPts val="600"/>
              </a:spcAft>
            </a:pPr>
            <a:r>
              <a:rPr lang="he-IL" sz="2000" b="1" dirty="0" smtClean="0">
                <a:solidFill>
                  <a:srgbClr val="00B050"/>
                </a:solidFill>
              </a:rPr>
              <a:t>     ראו תקדים של "זרם העובדים" עד 1953. </a:t>
            </a:r>
          </a:p>
          <a:p>
            <a:pPr algn="r" rtl="1">
              <a:spcAft>
                <a:spcPts val="600"/>
              </a:spcAft>
            </a:pPr>
            <a:r>
              <a:rPr lang="he-IL" sz="2000" b="1" dirty="0" smtClean="0">
                <a:solidFill>
                  <a:srgbClr val="C00000"/>
                </a:solidFill>
              </a:rPr>
              <a:t>     לדיון</a:t>
            </a:r>
            <a:r>
              <a:rPr lang="he-IL" sz="2000" b="1" dirty="0" smtClean="0">
                <a:solidFill>
                  <a:srgbClr val="00B050"/>
                </a:solidFill>
              </a:rPr>
              <a:t> </a:t>
            </a:r>
            <a:r>
              <a:rPr lang="he-IL" sz="2000" b="1" dirty="0" smtClean="0">
                <a:solidFill>
                  <a:srgbClr val="C00000"/>
                </a:solidFill>
              </a:rPr>
              <a:t>-</a:t>
            </a:r>
            <a:r>
              <a:rPr lang="he-IL" sz="2000" b="1" dirty="0" smtClean="0">
                <a:solidFill>
                  <a:srgbClr val="00B050"/>
                </a:solidFill>
              </a:rPr>
              <a:t> </a:t>
            </a:r>
            <a:r>
              <a:rPr lang="he-IL" sz="2000" b="1" dirty="0" smtClean="0">
                <a:solidFill>
                  <a:srgbClr val="C00000"/>
                </a:solidFill>
              </a:rPr>
              <a:t>האם מחדשים את "זרם העובדים" ביוזמת התנועה הקיבוצית?</a:t>
            </a:r>
            <a:endParaRPr lang="en-US" sz="2000" b="1" dirty="0">
              <a:solidFill>
                <a:srgbClr val="C00000"/>
              </a:solidFill>
            </a:endParaRPr>
          </a:p>
        </p:txBody>
      </p:sp>
      <p:sp>
        <p:nvSpPr>
          <p:cNvPr id="8" name="TextBox 7"/>
          <p:cNvSpPr txBox="1"/>
          <p:nvPr/>
        </p:nvSpPr>
        <p:spPr>
          <a:xfrm>
            <a:off x="323528" y="2306776"/>
            <a:ext cx="8712968" cy="1554272"/>
          </a:xfrm>
          <a:prstGeom prst="rect">
            <a:avLst/>
          </a:prstGeom>
          <a:noFill/>
        </p:spPr>
        <p:txBody>
          <a:bodyPr wrap="square" rtlCol="0">
            <a:spAutoFit/>
          </a:bodyPr>
          <a:lstStyle/>
          <a:p>
            <a:pPr algn="r" rtl="1">
              <a:spcAft>
                <a:spcPts val="600"/>
              </a:spcAft>
            </a:pPr>
            <a:r>
              <a:rPr lang="he-IL" b="1" dirty="0" smtClean="0"/>
              <a:t>2) </a:t>
            </a:r>
            <a:r>
              <a:rPr lang="he-IL" sz="2000" b="1" dirty="0" smtClean="0">
                <a:solidFill>
                  <a:srgbClr val="7030A0"/>
                </a:solidFill>
              </a:rPr>
              <a:t>מהו מקומן של תנועות הנוער במסגרת המוצעת?</a:t>
            </a:r>
          </a:p>
          <a:p>
            <a:pPr algn="r" rtl="1">
              <a:spcAft>
                <a:spcPts val="600"/>
              </a:spcAft>
            </a:pPr>
            <a:r>
              <a:rPr lang="he-IL" sz="2000" b="1" dirty="0"/>
              <a:t> </a:t>
            </a:r>
            <a:r>
              <a:rPr lang="he-IL" sz="2000" b="1" dirty="0" smtClean="0"/>
              <a:t>    תשובה:  </a:t>
            </a:r>
            <a:r>
              <a:rPr lang="he-IL" sz="2000" b="1" dirty="0" smtClean="0">
                <a:solidFill>
                  <a:srgbClr val="00B050"/>
                </a:solidFill>
              </a:rPr>
              <a:t>תנועות הנוער הן עצמאיות.  כל תהליך יכול להיות פתוח להשתתפותם.  </a:t>
            </a:r>
          </a:p>
          <a:p>
            <a:pPr algn="r" rtl="1">
              <a:spcAft>
                <a:spcPts val="600"/>
              </a:spcAft>
            </a:pPr>
            <a:r>
              <a:rPr lang="he-IL" sz="2000" b="1" dirty="0">
                <a:solidFill>
                  <a:srgbClr val="00B050"/>
                </a:solidFill>
              </a:rPr>
              <a:t> </a:t>
            </a:r>
            <a:r>
              <a:rPr lang="he-IL" sz="2000" b="1" dirty="0" smtClean="0">
                <a:solidFill>
                  <a:srgbClr val="00B050"/>
                </a:solidFill>
              </a:rPr>
              <a:t>    בפועל, מגמות הליבה מקנות תשתית רעיונית עשירה יותר לחברי תנועות הנוער</a:t>
            </a:r>
          </a:p>
          <a:p>
            <a:pPr algn="r" rtl="1">
              <a:spcAft>
                <a:spcPts val="600"/>
              </a:spcAft>
            </a:pPr>
            <a:r>
              <a:rPr lang="he-IL" sz="2000" b="1" dirty="0">
                <a:solidFill>
                  <a:srgbClr val="00B050"/>
                </a:solidFill>
              </a:rPr>
              <a:t> </a:t>
            </a:r>
            <a:r>
              <a:rPr lang="he-IL" sz="2000" b="1" dirty="0" smtClean="0">
                <a:solidFill>
                  <a:srgbClr val="00B050"/>
                </a:solidFill>
              </a:rPr>
              <a:t>    בדומה למה שהקנה   "זרם העובדים" בימים עברו. </a:t>
            </a:r>
            <a:endParaRPr lang="en-US" sz="2000" b="1" dirty="0">
              <a:solidFill>
                <a:srgbClr val="00B050"/>
              </a:solidFill>
            </a:endParaRPr>
          </a:p>
        </p:txBody>
      </p:sp>
      <p:sp>
        <p:nvSpPr>
          <p:cNvPr id="9" name="TextBox 8"/>
          <p:cNvSpPr txBox="1"/>
          <p:nvPr/>
        </p:nvSpPr>
        <p:spPr>
          <a:xfrm>
            <a:off x="2668499" y="3861048"/>
            <a:ext cx="6440005" cy="400110"/>
          </a:xfrm>
          <a:prstGeom prst="rect">
            <a:avLst/>
          </a:prstGeom>
          <a:noFill/>
        </p:spPr>
        <p:txBody>
          <a:bodyPr wrap="square" rtlCol="0">
            <a:spAutoFit/>
          </a:bodyPr>
          <a:lstStyle/>
          <a:p>
            <a:pPr algn="r" rtl="1"/>
            <a:r>
              <a:rPr lang="en-US" sz="2000" b="1" dirty="0" smtClean="0">
                <a:solidFill>
                  <a:srgbClr val="7030A0"/>
                </a:solidFill>
              </a:rPr>
              <a:t>(3</a:t>
            </a:r>
            <a:r>
              <a:rPr lang="en-US" sz="2000" b="1" dirty="0" smtClean="0">
                <a:solidFill>
                  <a:srgbClr val="002060"/>
                </a:solidFill>
              </a:rPr>
              <a:t> </a:t>
            </a:r>
            <a:r>
              <a:rPr lang="he-IL" sz="2000" b="1" dirty="0" smtClean="0">
                <a:solidFill>
                  <a:srgbClr val="002060"/>
                </a:solidFill>
              </a:rPr>
              <a:t> האם אפשר בלי כתב-עת רעיוני-חינוכי, מודפס ומקוון?    </a:t>
            </a:r>
            <a:endParaRPr lang="en-US" sz="2000" b="1" dirty="0">
              <a:solidFill>
                <a:srgbClr val="00B050"/>
              </a:solidFill>
            </a:endParaRPr>
          </a:p>
        </p:txBody>
      </p:sp>
      <p:sp>
        <p:nvSpPr>
          <p:cNvPr id="10" name="TextBox 9"/>
          <p:cNvSpPr txBox="1"/>
          <p:nvPr/>
        </p:nvSpPr>
        <p:spPr>
          <a:xfrm>
            <a:off x="6691525" y="4191471"/>
            <a:ext cx="2056939" cy="461665"/>
          </a:xfrm>
          <a:prstGeom prst="rect">
            <a:avLst/>
          </a:prstGeom>
          <a:noFill/>
        </p:spPr>
        <p:txBody>
          <a:bodyPr wrap="square" rtlCol="0">
            <a:spAutoFit/>
          </a:bodyPr>
          <a:lstStyle/>
          <a:p>
            <a:pPr algn="r" rtl="1"/>
            <a:r>
              <a:rPr lang="he-IL" sz="2000" b="1" dirty="0" smtClean="0">
                <a:solidFill>
                  <a:srgbClr val="7030A0"/>
                </a:solidFill>
              </a:rPr>
              <a:t>התשובה: </a:t>
            </a:r>
            <a:r>
              <a:rPr lang="he-IL" sz="2400" b="1" dirty="0" smtClean="0">
                <a:solidFill>
                  <a:srgbClr val="0070C0"/>
                </a:solidFill>
              </a:rPr>
              <a:t>לא!</a:t>
            </a:r>
            <a:endParaRPr lang="en-US" sz="2400" b="1" dirty="0">
              <a:solidFill>
                <a:srgbClr val="0070C0"/>
              </a:solidFill>
            </a:endParaRPr>
          </a:p>
        </p:txBody>
      </p:sp>
    </p:spTree>
    <p:extLst>
      <p:ext uri="{BB962C8B-B14F-4D97-AF65-F5344CB8AC3E}">
        <p14:creationId xmlns:p14="http://schemas.microsoft.com/office/powerpoint/2010/main" val="168765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additive="base">
                                        <p:cTn id="47" dur="500" fill="hold"/>
                                        <p:tgtEl>
                                          <p:spTgt spid="5"/>
                                        </p:tgtEl>
                                        <p:attrNameLst>
                                          <p:attrName>ppt_x</p:attrName>
                                        </p:attrNameLst>
                                      </p:cBhvr>
                                      <p:tavLst>
                                        <p:tav tm="0">
                                          <p:val>
                                            <p:strVal val="#ppt_x"/>
                                          </p:val>
                                        </p:tav>
                                        <p:tav tm="100000">
                                          <p:val>
                                            <p:strVal val="#ppt_x"/>
                                          </p:val>
                                        </p:tav>
                                      </p:tavLst>
                                    </p:anim>
                                    <p:anim calcmode="lin" valueType="num">
                                      <p:cBhvr additive="base">
                                        <p:cTn id="4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92696"/>
            <a:ext cx="8640960" cy="1292662"/>
          </a:xfrm>
          <a:prstGeom prst="rect">
            <a:avLst/>
          </a:prstGeom>
          <a:noFill/>
        </p:spPr>
        <p:txBody>
          <a:bodyPr wrap="square" rtlCol="0">
            <a:spAutoFit/>
          </a:bodyPr>
          <a:lstStyle/>
          <a:p>
            <a:r>
              <a:rPr lang="en-US" sz="2400" b="1" dirty="0" err="1">
                <a:solidFill>
                  <a:srgbClr val="C00000"/>
                </a:solidFill>
              </a:rPr>
              <a:t>ed·u·ca·tion</a:t>
            </a:r>
            <a:endParaRPr lang="en-US" sz="2400" b="1" dirty="0">
              <a:solidFill>
                <a:srgbClr val="C00000"/>
              </a:solidFill>
            </a:endParaRPr>
          </a:p>
          <a:p>
            <a:r>
              <a:rPr lang="en-US" b="1" dirty="0" smtClean="0">
                <a:solidFill>
                  <a:srgbClr val="C00000"/>
                </a:solidFill>
              </a:rPr>
              <a:t>the</a:t>
            </a:r>
            <a:r>
              <a:rPr lang="en-US" b="1" dirty="0">
                <a:solidFill>
                  <a:srgbClr val="C00000"/>
                </a:solidFill>
              </a:rPr>
              <a:t> act or process of imparting or acquiring general </a:t>
            </a:r>
            <a:r>
              <a:rPr lang="en-US" b="1" dirty="0" err="1" smtClean="0">
                <a:solidFill>
                  <a:srgbClr val="C00000"/>
                </a:solidFill>
              </a:rPr>
              <a:t>knowledge,developing</a:t>
            </a:r>
            <a:r>
              <a:rPr lang="en-US" b="1" dirty="0">
                <a:solidFill>
                  <a:srgbClr val="C00000"/>
                </a:solidFill>
              </a:rPr>
              <a:t> the powers of </a:t>
            </a:r>
            <a:r>
              <a:rPr lang="en-US" b="1" dirty="0" smtClean="0">
                <a:solidFill>
                  <a:srgbClr val="C00000"/>
                </a:solidFill>
              </a:rPr>
              <a:t>reasoning</a:t>
            </a:r>
            <a:r>
              <a:rPr lang="en-US" b="1" dirty="0">
                <a:solidFill>
                  <a:srgbClr val="C00000"/>
                </a:solidFill>
              </a:rPr>
              <a:t> and judgment, and </a:t>
            </a:r>
            <a:r>
              <a:rPr lang="en-US" b="1" dirty="0" smtClean="0">
                <a:solidFill>
                  <a:srgbClr val="C00000"/>
                </a:solidFill>
              </a:rPr>
              <a:t>generally of</a:t>
            </a:r>
            <a:r>
              <a:rPr lang="en-US" b="1" dirty="0">
                <a:solidFill>
                  <a:srgbClr val="C00000"/>
                </a:solidFill>
              </a:rPr>
              <a:t> preparing oneself or others intellectually for </a:t>
            </a:r>
            <a:endParaRPr lang="en-US" b="1" dirty="0" smtClean="0">
              <a:solidFill>
                <a:srgbClr val="C00000"/>
              </a:solidFill>
            </a:endParaRPr>
          </a:p>
          <a:p>
            <a:r>
              <a:rPr lang="en-US" b="1" dirty="0" smtClean="0">
                <a:solidFill>
                  <a:srgbClr val="C00000"/>
                </a:solidFill>
              </a:rPr>
              <a:t>mature</a:t>
            </a:r>
            <a:r>
              <a:rPr lang="en-US" b="1" dirty="0">
                <a:solidFill>
                  <a:srgbClr val="C00000"/>
                </a:solidFill>
              </a:rPr>
              <a:t> </a:t>
            </a:r>
            <a:r>
              <a:rPr lang="en-US" b="1" dirty="0" smtClean="0">
                <a:solidFill>
                  <a:srgbClr val="C00000"/>
                </a:solidFill>
              </a:rPr>
              <a:t> (fully developed in body or mind) life.</a:t>
            </a:r>
            <a:endParaRPr lang="en-US" b="1" dirty="0">
              <a:solidFill>
                <a:srgbClr val="C00000"/>
              </a:solidFill>
            </a:endParaRPr>
          </a:p>
        </p:txBody>
      </p:sp>
      <p:sp>
        <p:nvSpPr>
          <p:cNvPr id="3" name="TextBox 2"/>
          <p:cNvSpPr txBox="1"/>
          <p:nvPr/>
        </p:nvSpPr>
        <p:spPr>
          <a:xfrm>
            <a:off x="395536" y="2852936"/>
            <a:ext cx="8352928" cy="1631216"/>
          </a:xfrm>
          <a:prstGeom prst="rect">
            <a:avLst/>
          </a:prstGeom>
          <a:noFill/>
        </p:spPr>
        <p:txBody>
          <a:bodyPr wrap="square" rtlCol="0">
            <a:spAutoFit/>
          </a:bodyPr>
          <a:lstStyle/>
          <a:p>
            <a:pPr algn="r" rtl="1"/>
            <a:r>
              <a:rPr lang="he-IL" sz="2000" b="1" dirty="0" smtClean="0">
                <a:solidFill>
                  <a:srgbClr val="FF0000"/>
                </a:solidFill>
              </a:rPr>
              <a:t>חינוך (אבן שושן)   </a:t>
            </a:r>
          </a:p>
          <a:p>
            <a:pPr algn="r" rtl="1"/>
            <a:r>
              <a:rPr lang="he-IL" sz="2000" b="1" dirty="0" smtClean="0">
                <a:solidFill>
                  <a:srgbClr val="FF0000"/>
                </a:solidFill>
              </a:rPr>
              <a:t>מהשורש "חנך"  לחנוך, = להקדיש (למשל: חנוכת בית המקדש)</a:t>
            </a:r>
          </a:p>
          <a:p>
            <a:pPr algn="r" rtl="1"/>
            <a:r>
              <a:rPr lang="he-IL" sz="2000" b="1" dirty="0" smtClean="0">
                <a:solidFill>
                  <a:srgbClr val="FF0000"/>
                </a:solidFill>
              </a:rPr>
              <a:t>"להנחיל דרכי חשיבה והתנהגות, פיתוח מידות ואופי, כישורים רוחניים של חניכים  </a:t>
            </a:r>
            <a:r>
              <a:rPr lang="he-IL" sz="2000" b="1" u="sng" dirty="0" smtClean="0">
                <a:solidFill>
                  <a:srgbClr val="FF0000"/>
                </a:solidFill>
              </a:rPr>
              <a:t>בהתאם למטרה  אידיאית  מסוימת</a:t>
            </a:r>
            <a:r>
              <a:rPr lang="he-IL" sz="2000" b="1" dirty="0" smtClean="0">
                <a:solidFill>
                  <a:srgbClr val="FF0000"/>
                </a:solidFill>
              </a:rPr>
              <a:t>. </a:t>
            </a:r>
            <a:r>
              <a:rPr lang="he-IL" sz="1600" b="1" dirty="0" smtClean="0"/>
              <a:t>(דגש: מ.ל.) </a:t>
            </a:r>
          </a:p>
          <a:p>
            <a:pPr algn="r" rtl="1"/>
            <a:r>
              <a:rPr lang="he-IL" sz="2000" b="1" dirty="0" smtClean="0">
                <a:solidFill>
                  <a:srgbClr val="FF0000"/>
                </a:solidFill>
              </a:rPr>
              <a:t>להבדיל מהוראה שעיקרה הקניית ידיעות (השכלה)"</a:t>
            </a:r>
            <a:endParaRPr lang="en-US" sz="2000" b="1" dirty="0">
              <a:solidFill>
                <a:srgbClr val="FF0000"/>
              </a:solidFill>
            </a:endParaRPr>
          </a:p>
        </p:txBody>
      </p:sp>
      <p:sp>
        <p:nvSpPr>
          <p:cNvPr id="4" name="TextBox 3"/>
          <p:cNvSpPr txBox="1"/>
          <p:nvPr/>
        </p:nvSpPr>
        <p:spPr>
          <a:xfrm>
            <a:off x="539552" y="2060848"/>
            <a:ext cx="8208912" cy="769441"/>
          </a:xfrm>
          <a:prstGeom prst="rect">
            <a:avLst/>
          </a:prstGeom>
          <a:noFill/>
        </p:spPr>
        <p:txBody>
          <a:bodyPr wrap="square" rtlCol="0">
            <a:spAutoFit/>
          </a:bodyPr>
          <a:lstStyle/>
          <a:p>
            <a:pPr algn="r" rtl="1"/>
            <a:r>
              <a:rPr lang="he-IL" sz="2200" b="1" dirty="0" smtClean="0">
                <a:solidFill>
                  <a:srgbClr val="002060"/>
                </a:solidFill>
              </a:rPr>
              <a:t>חינוך בהקשר של מורשת המערב = מימוש עצמי מרבי בכל התחומים</a:t>
            </a:r>
          </a:p>
          <a:p>
            <a:pPr algn="r" rtl="1"/>
            <a:r>
              <a:rPr lang="he-IL" sz="2200" b="1" dirty="0" smtClean="0">
                <a:solidFill>
                  <a:srgbClr val="002060"/>
                </a:solidFill>
              </a:rPr>
              <a:t>במורשת הציונות – א.ד. גורדון: "חיי  שעה".</a:t>
            </a:r>
          </a:p>
        </p:txBody>
      </p:sp>
      <p:sp>
        <p:nvSpPr>
          <p:cNvPr id="5" name="TextBox 4"/>
          <p:cNvSpPr txBox="1"/>
          <p:nvPr/>
        </p:nvSpPr>
        <p:spPr>
          <a:xfrm>
            <a:off x="395536" y="116632"/>
            <a:ext cx="8352928" cy="584775"/>
          </a:xfrm>
          <a:prstGeom prst="rect">
            <a:avLst/>
          </a:prstGeom>
          <a:noFill/>
        </p:spPr>
        <p:txBody>
          <a:bodyPr wrap="square" rtlCol="0">
            <a:spAutoFit/>
          </a:bodyPr>
          <a:lstStyle/>
          <a:p>
            <a:pPr algn="ctr" rtl="1"/>
            <a:r>
              <a:rPr lang="he-IL" sz="3200" b="1" dirty="0" smtClean="0"/>
              <a:t>חינוך במורשת המערב ובמורשת ישראל</a:t>
            </a:r>
            <a:endParaRPr lang="en-US" sz="3200" b="1" dirty="0"/>
          </a:p>
        </p:txBody>
      </p:sp>
      <p:sp>
        <p:nvSpPr>
          <p:cNvPr id="6" name="TextBox 5"/>
          <p:cNvSpPr txBox="1"/>
          <p:nvPr/>
        </p:nvSpPr>
        <p:spPr>
          <a:xfrm>
            <a:off x="755576" y="4509120"/>
            <a:ext cx="7848872" cy="707886"/>
          </a:xfrm>
          <a:prstGeom prst="rect">
            <a:avLst/>
          </a:prstGeom>
          <a:noFill/>
        </p:spPr>
        <p:txBody>
          <a:bodyPr wrap="square" rtlCol="0">
            <a:spAutoFit/>
          </a:bodyPr>
          <a:lstStyle/>
          <a:p>
            <a:pPr algn="r" rtl="1"/>
            <a:r>
              <a:rPr lang="he-IL" sz="2000" b="1" dirty="0" smtClean="0"/>
              <a:t>במסורת היהודית ("ישראל סבא") – לגדל ילדים לתורה ומצוות = </a:t>
            </a:r>
          </a:p>
          <a:p>
            <a:pPr algn="r" rtl="1"/>
            <a:r>
              <a:rPr lang="he-IL" sz="2000" b="1" dirty="0" smtClean="0"/>
              <a:t>מחויבות במסגרת קהילת קודש "לתקן עולם במלכות שדי". </a:t>
            </a:r>
            <a:r>
              <a:rPr lang="he-IL" sz="1600" b="1" dirty="0" smtClean="0"/>
              <a:t>(תפילת "עלינו")</a:t>
            </a:r>
            <a:endParaRPr lang="en-US" sz="2000" b="1" dirty="0"/>
          </a:p>
        </p:txBody>
      </p:sp>
      <p:sp>
        <p:nvSpPr>
          <p:cNvPr id="7" name="TextBox 6"/>
          <p:cNvSpPr txBox="1"/>
          <p:nvPr/>
        </p:nvSpPr>
        <p:spPr>
          <a:xfrm>
            <a:off x="395536" y="5733256"/>
            <a:ext cx="8208912" cy="830997"/>
          </a:xfrm>
          <a:prstGeom prst="rect">
            <a:avLst/>
          </a:prstGeom>
          <a:noFill/>
        </p:spPr>
        <p:txBody>
          <a:bodyPr wrap="square" rtlCol="0">
            <a:spAutoFit/>
          </a:bodyPr>
          <a:lstStyle/>
          <a:p>
            <a:pPr algn="r" rtl="1"/>
            <a:r>
              <a:rPr lang="he-IL" sz="2400" b="1" dirty="0" smtClean="0">
                <a:solidFill>
                  <a:srgbClr val="00B050"/>
                </a:solidFill>
              </a:rPr>
              <a:t>במורשת הציונית – הגשמה עצמית.  א.ד. גורדון:  "חיי עולם".</a:t>
            </a:r>
          </a:p>
          <a:p>
            <a:pPr algn="r" rtl="1"/>
            <a:r>
              <a:rPr lang="he-IL" sz="2400" b="1" dirty="0" smtClean="0">
                <a:solidFill>
                  <a:srgbClr val="9E0000"/>
                </a:solidFill>
              </a:rPr>
              <a:t>החינוך כהכנה לא רק ל"חיי שעה" אלא (אולי בעיקר) ל"חיי עולם."</a:t>
            </a:r>
            <a:endParaRPr lang="en-US" sz="2400" b="1" dirty="0">
              <a:solidFill>
                <a:srgbClr val="9E0000"/>
              </a:solidFill>
            </a:endParaRPr>
          </a:p>
        </p:txBody>
      </p:sp>
      <p:sp>
        <p:nvSpPr>
          <p:cNvPr id="9" name="Slide Number Placeholder 8"/>
          <p:cNvSpPr>
            <a:spLocks noGrp="1"/>
          </p:cNvSpPr>
          <p:nvPr>
            <p:ph type="sldNum" sz="quarter" idx="12"/>
          </p:nvPr>
        </p:nvSpPr>
        <p:spPr/>
        <p:txBody>
          <a:bodyPr/>
          <a:lstStyle/>
          <a:p>
            <a:r>
              <a:rPr lang="he-IL" dirty="0" smtClean="0"/>
              <a:t>""</a:t>
            </a:r>
            <a:fld id="{45A953F2-292C-4506-826D-8770C5219804}" type="slidenum">
              <a:rPr lang="en-US" smtClean="0"/>
              <a:t>2</a:t>
            </a:fld>
            <a:endParaRPr lang="en-US" dirty="0"/>
          </a:p>
        </p:txBody>
      </p:sp>
      <p:sp>
        <p:nvSpPr>
          <p:cNvPr id="11" name="TextBox 10"/>
          <p:cNvSpPr txBox="1"/>
          <p:nvPr/>
        </p:nvSpPr>
        <p:spPr>
          <a:xfrm>
            <a:off x="159154" y="5229200"/>
            <a:ext cx="8609667" cy="461665"/>
          </a:xfrm>
          <a:prstGeom prst="rect">
            <a:avLst/>
          </a:prstGeom>
          <a:noFill/>
        </p:spPr>
        <p:txBody>
          <a:bodyPr wrap="square" rtlCol="0">
            <a:spAutoFit/>
          </a:bodyPr>
          <a:lstStyle/>
          <a:p>
            <a:pPr algn="ctr" rtl="1"/>
            <a:r>
              <a:rPr lang="he-IL" sz="2400" b="1" dirty="0" smtClean="0">
                <a:solidFill>
                  <a:srgbClr val="7030A0"/>
                </a:solidFill>
              </a:rPr>
              <a:t>שליחות במעגלי תיקון – תיקון האדם, תיקון העם, תיקון עולם</a:t>
            </a:r>
            <a:endParaRPr lang="en-US" sz="2400" b="1" dirty="0">
              <a:solidFill>
                <a:srgbClr val="7030A0"/>
              </a:solidFill>
            </a:endParaRPr>
          </a:p>
        </p:txBody>
      </p:sp>
    </p:spTree>
    <p:extLst>
      <p:ext uri="{BB962C8B-B14F-4D97-AF65-F5344CB8AC3E}">
        <p14:creationId xmlns:p14="http://schemas.microsoft.com/office/powerpoint/2010/main" val="3557700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553200" y="6410355"/>
            <a:ext cx="2133600" cy="365125"/>
          </a:xfrm>
        </p:spPr>
        <p:txBody>
          <a:bodyPr/>
          <a:lstStyle/>
          <a:p>
            <a:fld id="{45A953F2-292C-4506-826D-8770C5219804}" type="slidenum">
              <a:rPr lang="en-US" smtClean="0"/>
              <a:t>3</a:t>
            </a:fld>
            <a:endParaRPr lang="en-US"/>
          </a:p>
        </p:txBody>
      </p:sp>
      <p:sp>
        <p:nvSpPr>
          <p:cNvPr id="3" name="TextBox 2"/>
          <p:cNvSpPr txBox="1"/>
          <p:nvPr/>
        </p:nvSpPr>
        <p:spPr>
          <a:xfrm>
            <a:off x="179510" y="2114853"/>
            <a:ext cx="8825691" cy="1520416"/>
          </a:xfrm>
          <a:prstGeom prst="rect">
            <a:avLst/>
          </a:prstGeom>
          <a:noFill/>
        </p:spPr>
        <p:txBody>
          <a:bodyPr wrap="square" rtlCol="0">
            <a:spAutoFit/>
          </a:bodyPr>
          <a:lstStyle/>
          <a:p>
            <a:pPr algn="r" rtl="1">
              <a:spcBef>
                <a:spcPct val="20000"/>
              </a:spcBef>
            </a:pPr>
            <a:r>
              <a:rPr lang="he-IL" sz="1600" dirty="0"/>
              <a:t>על פי אליעזר  </a:t>
            </a:r>
            <a:r>
              <a:rPr lang="he-IL" sz="1600" dirty="0" err="1" smtClean="0"/>
              <a:t>שבייד</a:t>
            </a:r>
            <a:r>
              <a:rPr lang="he-IL" sz="1600" dirty="0" smtClean="0"/>
              <a:t>, "הומניזם, גלובליזציה, פוסטמודרניזם ועם ישראל", </a:t>
            </a:r>
            <a:r>
              <a:rPr lang="he-IL" sz="1600" b="1" dirty="0" smtClean="0"/>
              <a:t>מסות </a:t>
            </a:r>
            <a:r>
              <a:rPr lang="he-IL" sz="1600" b="1" dirty="0" err="1" smtClean="0"/>
              <a:t>גורדוניות</a:t>
            </a:r>
            <a:r>
              <a:rPr lang="he-IL" sz="1600" b="1" dirty="0" smtClean="0"/>
              <a:t> חדשות, 2005</a:t>
            </a:r>
            <a:endParaRPr lang="en-US" sz="1600" b="1" u="sng" dirty="0" smtClean="0">
              <a:solidFill>
                <a:srgbClr val="FF0000"/>
              </a:solidFill>
              <a:latin typeface="Calibri" pitchFamily="34" charset="0"/>
            </a:endParaRPr>
          </a:p>
          <a:p>
            <a:pPr algn="ctr" rtl="1"/>
            <a:r>
              <a:rPr lang="he-IL" sz="2400" b="1" u="sng" dirty="0" smtClean="0">
                <a:solidFill>
                  <a:srgbClr val="FF0000"/>
                </a:solidFill>
                <a:latin typeface="Calibri" pitchFamily="34" charset="0"/>
              </a:rPr>
              <a:t>אם</a:t>
            </a:r>
            <a:r>
              <a:rPr lang="en-US" sz="2400" b="1" u="sng" dirty="0" smtClean="0">
                <a:solidFill>
                  <a:srgbClr val="FF0000"/>
                </a:solidFill>
                <a:latin typeface="Calibri" pitchFamily="34" charset="0"/>
              </a:rPr>
              <a:t> </a:t>
            </a:r>
            <a:r>
              <a:rPr lang="he-IL" sz="2400" b="1" u="sng" dirty="0" smtClean="0">
                <a:solidFill>
                  <a:srgbClr val="FF0000"/>
                </a:solidFill>
                <a:latin typeface="Calibri" pitchFamily="34" charset="0"/>
              </a:rPr>
              <a:t> נפעל מתוך אידיאולוגיה  מודרנית – נקודת מוצא = חזון</a:t>
            </a:r>
          </a:p>
          <a:p>
            <a:pPr algn="ctr" rtl="1"/>
            <a:r>
              <a:rPr lang="he-IL" sz="2400" b="1" dirty="0" smtClean="0">
                <a:solidFill>
                  <a:srgbClr val="FF0000"/>
                </a:solidFill>
                <a:latin typeface="Calibri" pitchFamily="34" charset="0"/>
              </a:rPr>
              <a:t>   קובעים את הרצוי (החזון) ומגבשים תכנית פעולה להגשמתו</a:t>
            </a:r>
          </a:p>
          <a:p>
            <a:pPr algn="ctr" rtl="1">
              <a:spcBef>
                <a:spcPct val="20000"/>
              </a:spcBef>
            </a:pPr>
            <a:r>
              <a:rPr lang="he-IL" sz="2400" b="1" dirty="0" smtClean="0">
                <a:solidFill>
                  <a:srgbClr val="FF0000"/>
                </a:solidFill>
                <a:latin typeface="Calibri" pitchFamily="34" charset="0"/>
              </a:rPr>
              <a:t>כי מותר האדם ו"הרשות נתונה"  </a:t>
            </a:r>
          </a:p>
        </p:txBody>
      </p:sp>
      <p:sp>
        <p:nvSpPr>
          <p:cNvPr id="4" name="TextBox 3"/>
          <p:cNvSpPr txBox="1"/>
          <p:nvPr/>
        </p:nvSpPr>
        <p:spPr>
          <a:xfrm>
            <a:off x="611560" y="3555013"/>
            <a:ext cx="8393643" cy="1200329"/>
          </a:xfrm>
          <a:prstGeom prst="rect">
            <a:avLst/>
          </a:prstGeom>
          <a:noFill/>
        </p:spPr>
        <p:txBody>
          <a:bodyPr wrap="square" rtlCol="0">
            <a:spAutoFit/>
          </a:bodyPr>
          <a:lstStyle/>
          <a:p>
            <a:pPr algn="ctr" rtl="1"/>
            <a:r>
              <a:rPr lang="he-IL" sz="2400" b="1" u="sng" dirty="0" smtClean="0">
                <a:solidFill>
                  <a:srgbClr val="10253F"/>
                </a:solidFill>
                <a:latin typeface="Calibri" pitchFamily="34" charset="0"/>
              </a:rPr>
              <a:t>אם נפעל מתוך ראייה פוסט-מודרנית – נקודת מוצא = המציאות </a:t>
            </a:r>
          </a:p>
          <a:p>
            <a:pPr algn="ctr" rtl="1"/>
            <a:r>
              <a:rPr lang="he-IL" sz="2400" b="1" dirty="0" smtClean="0">
                <a:solidFill>
                  <a:srgbClr val="10253F"/>
                </a:solidFill>
                <a:latin typeface="Calibri" pitchFamily="34" charset="0"/>
              </a:rPr>
              <a:t>אין אידיאולוגיה.  "הכול צפוי". בוחנים את המציאות הקיימת </a:t>
            </a:r>
          </a:p>
          <a:p>
            <a:pPr algn="ctr" rtl="1"/>
            <a:r>
              <a:rPr lang="he-IL" sz="2400" b="1" dirty="0" smtClean="0">
                <a:solidFill>
                  <a:srgbClr val="10253F"/>
                </a:solidFill>
                <a:latin typeface="Calibri" pitchFamily="34" charset="0"/>
              </a:rPr>
              <a:t>(חשבו: "סקרי שוק")   על מנת לקבוע יעדים ותכנית פעולה</a:t>
            </a:r>
            <a:r>
              <a:rPr lang="he-IL" sz="2000" b="1" dirty="0" smtClean="0">
                <a:solidFill>
                  <a:srgbClr val="10253F"/>
                </a:solidFill>
                <a:latin typeface="Calibri" pitchFamily="34" charset="0"/>
              </a:rPr>
              <a:t>. </a:t>
            </a:r>
          </a:p>
        </p:txBody>
      </p:sp>
      <p:sp>
        <p:nvSpPr>
          <p:cNvPr id="5" name="TextBox 4"/>
          <p:cNvSpPr txBox="1"/>
          <p:nvPr/>
        </p:nvSpPr>
        <p:spPr>
          <a:xfrm>
            <a:off x="611560" y="4779149"/>
            <a:ext cx="8208912" cy="1077218"/>
          </a:xfrm>
          <a:prstGeom prst="rect">
            <a:avLst/>
          </a:prstGeom>
          <a:noFill/>
        </p:spPr>
        <p:txBody>
          <a:bodyPr wrap="square" rtlCol="0">
            <a:spAutoFit/>
          </a:bodyPr>
          <a:lstStyle/>
          <a:p>
            <a:pPr algn="r" rtl="1"/>
            <a:r>
              <a:rPr lang="he-IL" sz="1600" dirty="0" smtClean="0"/>
              <a:t>על </a:t>
            </a:r>
            <a:r>
              <a:rPr lang="he-IL" sz="1600" dirty="0"/>
              <a:t>פי הרב ליאו </a:t>
            </a:r>
            <a:r>
              <a:rPr lang="he-IL" sz="1600" dirty="0" err="1"/>
              <a:t>באק</a:t>
            </a:r>
            <a:r>
              <a:rPr lang="he-IL" sz="1600" dirty="0"/>
              <a:t> בהתייחסו למשה </a:t>
            </a:r>
            <a:r>
              <a:rPr lang="he-IL" sz="1600" dirty="0" smtClean="0"/>
              <a:t>הס, </a:t>
            </a:r>
            <a:r>
              <a:rPr lang="en-US" sz="1600" dirty="0" smtClean="0"/>
              <a:t>This People Israel</a:t>
            </a:r>
            <a:r>
              <a:rPr lang="he-IL" sz="1600" dirty="0" smtClean="0"/>
              <a:t> , 1955</a:t>
            </a:r>
            <a:endParaRPr lang="he-IL" sz="1600" b="1" dirty="0" smtClean="0">
              <a:solidFill>
                <a:srgbClr val="FF0000"/>
              </a:solidFill>
              <a:latin typeface="Calibri" pitchFamily="34" charset="0"/>
            </a:endParaRPr>
          </a:p>
          <a:p>
            <a:pPr algn="ctr" rtl="1"/>
            <a:r>
              <a:rPr lang="he-IL" sz="2400" b="1" dirty="0" smtClean="0">
                <a:solidFill>
                  <a:srgbClr val="FF0000"/>
                </a:solidFill>
                <a:latin typeface="Calibri" pitchFamily="34" charset="0"/>
              </a:rPr>
              <a:t>לראות את ההווה מבחינת העתיד הרצוי (מודרני)</a:t>
            </a:r>
          </a:p>
          <a:p>
            <a:pPr algn="ctr" rtl="1"/>
            <a:r>
              <a:rPr lang="he-IL" sz="2400" b="1" dirty="0" smtClean="0">
                <a:solidFill>
                  <a:srgbClr val="C00000"/>
                </a:solidFill>
                <a:latin typeface="Calibri" pitchFamily="34" charset="0"/>
              </a:rPr>
              <a:t>  (לעומת) </a:t>
            </a:r>
            <a:r>
              <a:rPr lang="he-IL" sz="2400" b="1" dirty="0" smtClean="0">
                <a:solidFill>
                  <a:srgbClr val="254061"/>
                </a:solidFill>
                <a:latin typeface="Calibri" pitchFamily="34" charset="0"/>
              </a:rPr>
              <a:t>לקבוע את העתיד מהמצוי בהווה (פוסט-מודרני)</a:t>
            </a:r>
          </a:p>
        </p:txBody>
      </p:sp>
      <p:sp>
        <p:nvSpPr>
          <p:cNvPr id="6" name="TextBox 5"/>
          <p:cNvSpPr txBox="1"/>
          <p:nvPr/>
        </p:nvSpPr>
        <p:spPr>
          <a:xfrm>
            <a:off x="323528" y="170637"/>
            <a:ext cx="8177619" cy="584775"/>
          </a:xfrm>
          <a:prstGeom prst="rect">
            <a:avLst/>
          </a:prstGeom>
          <a:noFill/>
        </p:spPr>
        <p:txBody>
          <a:bodyPr wrap="square" rtlCol="0">
            <a:spAutoFit/>
          </a:bodyPr>
          <a:lstStyle/>
          <a:p>
            <a:pPr algn="ctr" rtl="1"/>
            <a:r>
              <a:rPr lang="he-IL" sz="3200" b="1" dirty="0" smtClean="0">
                <a:solidFill>
                  <a:srgbClr val="7030A0"/>
                </a:solidFill>
              </a:rPr>
              <a:t>בצבת בין המודרניזם והפוסטמודרניזם</a:t>
            </a:r>
            <a:endParaRPr lang="en-US" sz="3200" b="1" dirty="0">
              <a:solidFill>
                <a:srgbClr val="7030A0"/>
              </a:solidFill>
            </a:endParaRPr>
          </a:p>
        </p:txBody>
      </p:sp>
      <p:sp>
        <p:nvSpPr>
          <p:cNvPr id="9" name="TextBox 8"/>
          <p:cNvSpPr txBox="1"/>
          <p:nvPr/>
        </p:nvSpPr>
        <p:spPr>
          <a:xfrm>
            <a:off x="179510" y="746701"/>
            <a:ext cx="8640962" cy="1354217"/>
          </a:xfrm>
          <a:prstGeom prst="rect">
            <a:avLst/>
          </a:prstGeom>
          <a:noFill/>
        </p:spPr>
        <p:txBody>
          <a:bodyPr wrap="square" rtlCol="0">
            <a:spAutoFit/>
          </a:bodyPr>
          <a:lstStyle/>
          <a:p>
            <a:pPr algn="r" rtl="1"/>
            <a:r>
              <a:rPr lang="he-IL" sz="1600" dirty="0"/>
              <a:t>צבי לביא, הייתכן חינוך בעידן הפוסטמודרניזם, </a:t>
            </a:r>
            <a:r>
              <a:rPr lang="he-IL" sz="1600" dirty="0" smtClean="0"/>
              <a:t>2000</a:t>
            </a:r>
          </a:p>
          <a:p>
            <a:pPr algn="r" rtl="1"/>
            <a:r>
              <a:rPr lang="he-IL" sz="2200" b="1" dirty="0" smtClean="0">
                <a:solidFill>
                  <a:srgbClr val="C00000"/>
                </a:solidFill>
              </a:rPr>
              <a:t>מדובר באי-אמון עמוק בשכל האנושי ובעצם כושרו להבין ולהסביר את העולם ואת האדם.  באחת:  הפוסט-מודרניזם נותן גט-כריתות...למסורת...של ההשכלה...של הרציונליזם ושל המדע.</a:t>
            </a:r>
            <a:endParaRPr lang="en-US" sz="2200" b="1" dirty="0">
              <a:solidFill>
                <a:srgbClr val="C00000"/>
              </a:solidFill>
            </a:endParaRPr>
          </a:p>
        </p:txBody>
      </p:sp>
      <p:sp>
        <p:nvSpPr>
          <p:cNvPr id="10" name="TextBox 9"/>
          <p:cNvSpPr txBox="1"/>
          <p:nvPr/>
        </p:nvSpPr>
        <p:spPr>
          <a:xfrm>
            <a:off x="323528" y="5859269"/>
            <a:ext cx="8496944" cy="954107"/>
          </a:xfrm>
          <a:prstGeom prst="rect">
            <a:avLst/>
          </a:prstGeom>
          <a:noFill/>
        </p:spPr>
        <p:txBody>
          <a:bodyPr wrap="square" rtlCol="0">
            <a:spAutoFit/>
          </a:bodyPr>
          <a:lstStyle/>
          <a:p>
            <a:pPr algn="ctr"/>
            <a:r>
              <a:rPr lang="he-IL" sz="2800" b="1" dirty="0" smtClean="0">
                <a:solidFill>
                  <a:srgbClr val="9E0000"/>
                </a:solidFill>
              </a:rPr>
              <a:t>בהכרח: המפעל הציוני הוא מפעל של תנועה מודרנית.</a:t>
            </a:r>
            <a:r>
              <a:rPr lang="he-IL" sz="2800" dirty="0" smtClean="0">
                <a:solidFill>
                  <a:srgbClr val="9E0000"/>
                </a:solidFill>
              </a:rPr>
              <a:t> </a:t>
            </a:r>
          </a:p>
          <a:p>
            <a:pPr algn="ctr"/>
            <a:r>
              <a:rPr lang="he-IL" sz="2800" b="1" dirty="0" smtClean="0">
                <a:solidFill>
                  <a:srgbClr val="9E0000"/>
                </a:solidFill>
                <a:latin typeface="Calibri" pitchFamily="34" charset="0"/>
              </a:rPr>
              <a:t>"</a:t>
            </a:r>
            <a:r>
              <a:rPr lang="he-IL" sz="2800" b="1" dirty="0">
                <a:solidFill>
                  <a:srgbClr val="9E0000"/>
                </a:solidFill>
                <a:latin typeface="Calibri" pitchFamily="34" charset="0"/>
              </a:rPr>
              <a:t>אם תרצו אין </a:t>
            </a:r>
            <a:r>
              <a:rPr lang="he-IL" sz="2800" b="1" dirty="0" smtClean="0">
                <a:solidFill>
                  <a:srgbClr val="9E0000"/>
                </a:solidFill>
                <a:latin typeface="Calibri" pitchFamily="34" charset="0"/>
              </a:rPr>
              <a:t>זו אגדה!"</a:t>
            </a:r>
            <a:endParaRPr lang="he-IL" sz="2800" b="1" dirty="0">
              <a:solidFill>
                <a:srgbClr val="9E0000"/>
              </a:solidFill>
              <a:latin typeface="Calibri" pitchFamily="34" charset="0"/>
            </a:endParaRPr>
          </a:p>
        </p:txBody>
      </p:sp>
    </p:spTree>
    <p:extLst>
      <p:ext uri="{BB962C8B-B14F-4D97-AF65-F5344CB8AC3E}">
        <p14:creationId xmlns:p14="http://schemas.microsoft.com/office/powerpoint/2010/main" val="184823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147248" cy="922114"/>
          </a:xfrm>
        </p:spPr>
        <p:txBody>
          <a:bodyPr/>
          <a:lstStyle/>
          <a:p>
            <a:r>
              <a:rPr lang="he-IL" b="1" dirty="0" smtClean="0">
                <a:solidFill>
                  <a:schemeClr val="tx2">
                    <a:lumMod val="60000"/>
                    <a:lumOff val="40000"/>
                  </a:schemeClr>
                </a:solidFill>
                <a:cs typeface="+mn-cs"/>
              </a:rPr>
              <a:t>ייעוד ציוני </a:t>
            </a:r>
            <a:r>
              <a:rPr lang="he-IL" b="1" dirty="0" smtClean="0">
                <a:cs typeface="+mn-cs"/>
              </a:rPr>
              <a:t>– </a:t>
            </a:r>
            <a:r>
              <a:rPr lang="he-IL" b="1" dirty="0" smtClean="0">
                <a:solidFill>
                  <a:srgbClr val="00B050"/>
                </a:solidFill>
                <a:cs typeface="+mn-cs"/>
              </a:rPr>
              <a:t>מדיני</a:t>
            </a:r>
            <a:r>
              <a:rPr lang="he-IL" b="1" dirty="0" smtClean="0">
                <a:cs typeface="+mn-cs"/>
              </a:rPr>
              <a:t> </a:t>
            </a:r>
            <a:r>
              <a:rPr lang="he-IL" sz="3200" b="1" dirty="0" smtClean="0">
                <a:cs typeface="+mn-cs"/>
              </a:rPr>
              <a:t>ו/או</a:t>
            </a:r>
            <a:r>
              <a:rPr lang="he-IL" b="1" dirty="0" smtClean="0">
                <a:cs typeface="+mn-cs"/>
              </a:rPr>
              <a:t> </a:t>
            </a:r>
            <a:r>
              <a:rPr lang="he-IL" b="1" dirty="0" smtClean="0">
                <a:solidFill>
                  <a:srgbClr val="C00000"/>
                </a:solidFill>
                <a:cs typeface="+mn-cs"/>
              </a:rPr>
              <a:t>תרבותי</a:t>
            </a:r>
            <a:endParaRPr lang="en-US" b="1" i="1" dirty="0">
              <a:solidFill>
                <a:srgbClr val="C00000"/>
              </a:solidFill>
              <a:cs typeface="+mn-cs"/>
            </a:endParaRPr>
          </a:p>
        </p:txBody>
      </p:sp>
      <p:sp>
        <p:nvSpPr>
          <p:cNvPr id="3" name="מציין מיקום תוכן 2"/>
          <p:cNvSpPr>
            <a:spLocks noGrp="1"/>
          </p:cNvSpPr>
          <p:nvPr>
            <p:ph idx="1"/>
          </p:nvPr>
        </p:nvSpPr>
        <p:spPr>
          <a:xfrm>
            <a:off x="179512" y="1268760"/>
            <a:ext cx="8712968" cy="5112568"/>
          </a:xfrm>
        </p:spPr>
        <p:txBody>
          <a:bodyPr>
            <a:normAutofit fontScale="92500"/>
          </a:bodyPr>
          <a:lstStyle/>
          <a:p>
            <a:pPr marL="0" indent="0" algn="r" rtl="1">
              <a:spcBef>
                <a:spcPts val="0"/>
              </a:spcBef>
              <a:buNone/>
            </a:pPr>
            <a:r>
              <a:rPr lang="he-IL" sz="3600" b="1" dirty="0" smtClean="0">
                <a:solidFill>
                  <a:srgbClr val="002060"/>
                </a:solidFill>
              </a:rPr>
              <a:t>     תגובות </a:t>
            </a:r>
            <a:r>
              <a:rPr lang="he-IL" sz="3600" b="1" dirty="0">
                <a:solidFill>
                  <a:srgbClr val="002060"/>
                </a:solidFill>
              </a:rPr>
              <a:t>למצוקות </a:t>
            </a:r>
            <a:r>
              <a:rPr lang="he-IL" sz="3600" b="1" dirty="0" smtClean="0">
                <a:solidFill>
                  <a:srgbClr val="002060"/>
                </a:solidFill>
              </a:rPr>
              <a:t>של עם ישראל בעת החדשה</a:t>
            </a:r>
            <a:endParaRPr lang="he-IL" sz="3600" b="1" dirty="0">
              <a:solidFill>
                <a:srgbClr val="002060"/>
              </a:solidFill>
            </a:endParaRPr>
          </a:p>
          <a:p>
            <a:pPr marL="0" indent="0" algn="r" rtl="1">
              <a:spcBef>
                <a:spcPts val="0"/>
              </a:spcBef>
              <a:buNone/>
            </a:pPr>
            <a:r>
              <a:rPr lang="he-IL" b="1" dirty="0" smtClean="0">
                <a:solidFill>
                  <a:schemeClr val="tx2"/>
                </a:solidFill>
              </a:rPr>
              <a:t>        </a:t>
            </a:r>
          </a:p>
          <a:p>
            <a:pPr marL="0" indent="0" algn="r" rtl="1">
              <a:spcBef>
                <a:spcPts val="0"/>
              </a:spcBef>
              <a:buNone/>
            </a:pPr>
            <a:r>
              <a:rPr lang="he-IL" b="1" dirty="0">
                <a:solidFill>
                  <a:schemeClr val="tx2"/>
                </a:solidFill>
              </a:rPr>
              <a:t> </a:t>
            </a:r>
            <a:r>
              <a:rPr lang="he-IL" b="1" dirty="0" smtClean="0">
                <a:solidFill>
                  <a:schemeClr val="tx2"/>
                </a:solidFill>
              </a:rPr>
              <a:t>       ציונות </a:t>
            </a:r>
            <a:r>
              <a:rPr lang="he-IL" b="1" dirty="0">
                <a:solidFill>
                  <a:schemeClr val="tx2"/>
                </a:solidFill>
              </a:rPr>
              <a:t>מדינית	              </a:t>
            </a:r>
            <a:r>
              <a:rPr lang="he-IL" b="1" dirty="0" smtClean="0">
                <a:solidFill>
                  <a:schemeClr val="tx2"/>
                </a:solidFill>
              </a:rPr>
              <a:t>ציונות </a:t>
            </a:r>
            <a:r>
              <a:rPr lang="he-IL" b="1" dirty="0">
                <a:solidFill>
                  <a:schemeClr val="tx2"/>
                </a:solidFill>
              </a:rPr>
              <a:t>תרבותית  </a:t>
            </a:r>
          </a:p>
          <a:p>
            <a:pPr marL="0" indent="0" algn="r" rtl="1">
              <a:spcBef>
                <a:spcPts val="0"/>
              </a:spcBef>
              <a:buNone/>
            </a:pPr>
            <a:r>
              <a:rPr lang="he-IL" b="1" dirty="0" smtClean="0">
                <a:solidFill>
                  <a:schemeClr val="tx2"/>
                </a:solidFill>
              </a:rPr>
              <a:t>        תיאודור </a:t>
            </a:r>
            <a:r>
              <a:rPr lang="he-IL" b="1" dirty="0">
                <a:solidFill>
                  <a:schemeClr val="tx2"/>
                </a:solidFill>
              </a:rPr>
              <a:t>הרצל                    </a:t>
            </a:r>
            <a:r>
              <a:rPr lang="he-IL" b="1" dirty="0" smtClean="0">
                <a:solidFill>
                  <a:schemeClr val="tx2"/>
                </a:solidFill>
              </a:rPr>
              <a:t>אחד </a:t>
            </a:r>
            <a:r>
              <a:rPr lang="he-IL" b="1" dirty="0">
                <a:solidFill>
                  <a:schemeClr val="tx2"/>
                </a:solidFill>
              </a:rPr>
              <a:t>העם  </a:t>
            </a:r>
            <a:r>
              <a:rPr lang="en-US" b="1" dirty="0">
                <a:solidFill>
                  <a:schemeClr val="tx2"/>
                </a:solidFill>
              </a:rPr>
              <a:t>           </a:t>
            </a:r>
            <a:endParaRPr lang="he-IL" b="1" dirty="0" smtClean="0">
              <a:solidFill>
                <a:schemeClr val="tx2"/>
              </a:solidFill>
            </a:endParaRPr>
          </a:p>
          <a:p>
            <a:pPr marL="0" indent="0" algn="r" rtl="1">
              <a:spcBef>
                <a:spcPts val="0"/>
              </a:spcBef>
              <a:buNone/>
            </a:pPr>
            <a:r>
              <a:rPr lang="he-IL" b="1" dirty="0">
                <a:solidFill>
                  <a:schemeClr val="tx2"/>
                </a:solidFill>
              </a:rPr>
              <a:t> </a:t>
            </a:r>
            <a:r>
              <a:rPr lang="he-IL" b="1" dirty="0" smtClean="0">
                <a:solidFill>
                  <a:schemeClr val="tx2"/>
                </a:solidFill>
              </a:rPr>
              <a:t>        						</a:t>
            </a:r>
            <a:endParaRPr lang="he-IL" b="1" dirty="0">
              <a:solidFill>
                <a:schemeClr val="tx2"/>
              </a:solidFill>
            </a:endParaRPr>
          </a:p>
          <a:p>
            <a:pPr algn="r" rtl="1"/>
            <a:endParaRPr lang="he-IL" b="1" dirty="0">
              <a:solidFill>
                <a:schemeClr val="tx2"/>
              </a:solidFill>
            </a:endParaRPr>
          </a:p>
          <a:p>
            <a:pPr algn="r" rtl="1"/>
            <a:endParaRPr lang="he-IL" b="1" dirty="0">
              <a:solidFill>
                <a:schemeClr val="tx2"/>
              </a:solidFill>
            </a:endParaRPr>
          </a:p>
          <a:p>
            <a:pPr algn="r" rtl="1"/>
            <a:endParaRPr lang="he-IL" b="1" dirty="0">
              <a:solidFill>
                <a:schemeClr val="tx2"/>
              </a:solidFill>
            </a:endParaRPr>
          </a:p>
          <a:p>
            <a:pPr marL="0" indent="0" algn="r" rtl="1">
              <a:buNone/>
            </a:pPr>
            <a:endParaRPr lang="he-IL" b="1" dirty="0" smtClean="0">
              <a:solidFill>
                <a:schemeClr val="tx2"/>
              </a:solidFill>
            </a:endParaRPr>
          </a:p>
          <a:p>
            <a:pPr marL="914400" lvl="2" indent="0" algn="r" rtl="1">
              <a:spcAft>
                <a:spcPts val="600"/>
              </a:spcAft>
              <a:buNone/>
            </a:pPr>
            <a:r>
              <a:rPr lang="he-IL" b="1" dirty="0" smtClean="0">
                <a:solidFill>
                  <a:schemeClr val="tx2"/>
                </a:solidFill>
              </a:rPr>
              <a:t>1860 </a:t>
            </a:r>
            <a:r>
              <a:rPr lang="he-IL" b="1" dirty="0">
                <a:solidFill>
                  <a:schemeClr val="tx2"/>
                </a:solidFill>
              </a:rPr>
              <a:t>– 1904 </a:t>
            </a:r>
            <a:r>
              <a:rPr lang="en-US" b="1" dirty="0">
                <a:solidFill>
                  <a:schemeClr val="tx2"/>
                </a:solidFill>
              </a:rPr>
              <a:t>     </a:t>
            </a:r>
            <a:r>
              <a:rPr lang="he-IL" b="1" dirty="0">
                <a:solidFill>
                  <a:schemeClr val="tx2"/>
                </a:solidFill>
              </a:rPr>
              <a:t>                             1856  - 1927</a:t>
            </a:r>
            <a:endParaRPr lang="en-US" b="1" dirty="0">
              <a:solidFill>
                <a:schemeClr val="tx2"/>
              </a:solidFill>
            </a:endParaRPr>
          </a:p>
        </p:txBody>
      </p:sp>
      <p:pic>
        <p:nvPicPr>
          <p:cNvPr id="4" name="Picture 4" descr="http://www.notes.co.il/uripaz/user/Achad_Ha_Am.jpg"/>
          <p:cNvPicPr>
            <a:picLocks noChangeAspect="1" noChangeArrowheads="1"/>
          </p:cNvPicPr>
          <p:nvPr/>
        </p:nvPicPr>
        <p:blipFill>
          <a:blip r:embed="rId2" cstate="print"/>
          <a:srcRect/>
          <a:stretch>
            <a:fillRect/>
          </a:stretch>
        </p:blipFill>
        <p:spPr bwMode="auto">
          <a:xfrm>
            <a:off x="2198289" y="3284984"/>
            <a:ext cx="1509615" cy="1935053"/>
          </a:xfrm>
          <a:prstGeom prst="rect">
            <a:avLst/>
          </a:prstGeom>
          <a:noFill/>
        </p:spPr>
      </p:pic>
      <p:pic>
        <p:nvPicPr>
          <p:cNvPr id="5" name="Picture 2" descr="http://www.israelpost.co.il/unforget.nsf/letterspictures/B956D57757A5E9B842256C1A0028BEDC/$File/herzl2.jpg"/>
          <p:cNvPicPr>
            <a:picLocks noChangeAspect="1" noChangeArrowheads="1"/>
          </p:cNvPicPr>
          <p:nvPr/>
        </p:nvPicPr>
        <p:blipFill>
          <a:blip r:embed="rId3" cstate="print"/>
          <a:srcRect r="10345"/>
          <a:stretch>
            <a:fillRect/>
          </a:stretch>
        </p:blipFill>
        <p:spPr bwMode="auto">
          <a:xfrm>
            <a:off x="6084168" y="3384305"/>
            <a:ext cx="1872208" cy="1988911"/>
          </a:xfrm>
          <a:prstGeom prst="rect">
            <a:avLst/>
          </a:prstGeom>
          <a:noFill/>
        </p:spPr>
      </p:pic>
    </p:spTree>
    <p:extLst>
      <p:ext uri="{BB962C8B-B14F-4D97-AF65-F5344CB8AC3E}">
        <p14:creationId xmlns:p14="http://schemas.microsoft.com/office/powerpoint/2010/main" val="4278056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rtl="1"/>
            <a:r>
              <a:rPr lang="he-IL" sz="4000" b="1" dirty="0" smtClean="0">
                <a:solidFill>
                  <a:srgbClr val="7030A0"/>
                </a:solidFill>
                <a:latin typeface="Tahoma" pitchFamily="34" charset="0"/>
                <a:cs typeface="Tahoma" pitchFamily="34" charset="0"/>
              </a:rPr>
              <a:t>ציונות מדינית</a:t>
            </a:r>
            <a:r>
              <a:rPr lang="he-IL" sz="4000" b="1" dirty="0" smtClean="0">
                <a:solidFill>
                  <a:schemeClr val="tx2"/>
                </a:solidFill>
                <a:latin typeface="Tahoma" pitchFamily="34" charset="0"/>
                <a:cs typeface="Tahoma" pitchFamily="34" charset="0"/>
              </a:rPr>
              <a:t>	  </a:t>
            </a:r>
            <a:r>
              <a:rPr lang="he-IL" sz="4000" b="1" dirty="0" smtClean="0">
                <a:solidFill>
                  <a:srgbClr val="0070C0"/>
                </a:solidFill>
                <a:latin typeface="Tahoma" pitchFamily="34" charset="0"/>
                <a:cs typeface="Tahoma" pitchFamily="34" charset="0"/>
              </a:rPr>
              <a:t>ציונות תרבותית</a:t>
            </a:r>
            <a:endParaRPr lang="en-US" sz="4000" dirty="0">
              <a:solidFill>
                <a:srgbClr val="0070C0"/>
              </a:solidFill>
              <a:latin typeface="Tahoma" pitchFamily="34" charset="0"/>
              <a:cs typeface="Tahoma" pitchFamily="34" charset="0"/>
            </a:endParaRPr>
          </a:p>
        </p:txBody>
      </p:sp>
      <p:sp>
        <p:nvSpPr>
          <p:cNvPr id="3" name="Content Placeholder 2"/>
          <p:cNvSpPr>
            <a:spLocks noGrp="1"/>
          </p:cNvSpPr>
          <p:nvPr>
            <p:ph idx="1"/>
          </p:nvPr>
        </p:nvSpPr>
        <p:spPr>
          <a:xfrm>
            <a:off x="107503" y="908720"/>
            <a:ext cx="8850879" cy="1584176"/>
          </a:xfrm>
        </p:spPr>
        <p:txBody>
          <a:bodyPr>
            <a:normAutofit fontScale="92500" lnSpcReduction="20000"/>
          </a:bodyPr>
          <a:lstStyle/>
          <a:p>
            <a:pPr algn="just" rtl="1">
              <a:lnSpc>
                <a:spcPct val="120000"/>
              </a:lnSpc>
              <a:spcBef>
                <a:spcPts val="0"/>
              </a:spcBef>
              <a:buNone/>
            </a:pPr>
            <a:r>
              <a:rPr lang="he-IL" sz="3600" b="1" dirty="0" smtClean="0"/>
              <a:t>	</a:t>
            </a:r>
            <a:r>
              <a:rPr lang="he-IL" sz="3500" b="1" u="sng" dirty="0" smtClean="0">
                <a:solidFill>
                  <a:srgbClr val="7030A0"/>
                </a:solidFill>
              </a:rPr>
              <a:t>מדינת היהודים</a:t>
            </a:r>
            <a:r>
              <a:rPr lang="he-IL" sz="3500" b="1" dirty="0" smtClean="0"/>
              <a:t>	 </a:t>
            </a:r>
            <a:r>
              <a:rPr lang="en-US" sz="3500" b="1" dirty="0" smtClean="0"/>
              <a:t>/</a:t>
            </a:r>
            <a:r>
              <a:rPr lang="he-IL" sz="3500" b="1" dirty="0" smtClean="0"/>
              <a:t>	</a:t>
            </a:r>
            <a:r>
              <a:rPr lang="he-IL" sz="3500" b="1" u="sng" dirty="0" smtClean="0">
                <a:solidFill>
                  <a:srgbClr val="0070C0"/>
                </a:solidFill>
              </a:rPr>
              <a:t>מדינה יהודית</a:t>
            </a:r>
          </a:p>
          <a:p>
            <a:pPr algn="just" rtl="1">
              <a:lnSpc>
                <a:spcPct val="110000"/>
              </a:lnSpc>
              <a:spcBef>
                <a:spcPts val="0"/>
              </a:spcBef>
              <a:buNone/>
            </a:pPr>
            <a:r>
              <a:rPr lang="en-US" sz="3500" b="1" dirty="0">
                <a:solidFill>
                  <a:srgbClr val="7030A0"/>
                </a:solidFill>
              </a:rPr>
              <a:t> </a:t>
            </a:r>
            <a:r>
              <a:rPr lang="en-US" sz="3500" b="1" dirty="0" smtClean="0">
                <a:solidFill>
                  <a:srgbClr val="7030A0"/>
                </a:solidFill>
              </a:rPr>
              <a:t>   </a:t>
            </a:r>
            <a:r>
              <a:rPr lang="he-IL" sz="3500" b="1" dirty="0" smtClean="0">
                <a:solidFill>
                  <a:srgbClr val="7030A0"/>
                </a:solidFill>
              </a:rPr>
              <a:t>"</a:t>
            </a:r>
            <a:r>
              <a:rPr lang="he-IL" sz="3500" b="1" dirty="0">
                <a:solidFill>
                  <a:srgbClr val="7030A0"/>
                </a:solidFill>
              </a:rPr>
              <a:t>ככל העמים"         </a:t>
            </a:r>
            <a:r>
              <a:rPr lang="he-IL" sz="3500" b="1" dirty="0" smtClean="0">
                <a:solidFill>
                  <a:srgbClr val="7030A0"/>
                </a:solidFill>
              </a:rPr>
              <a:t>     </a:t>
            </a:r>
            <a:r>
              <a:rPr lang="en-US" sz="3500" b="1" dirty="0" smtClean="0">
                <a:solidFill>
                  <a:srgbClr val="7030A0"/>
                </a:solidFill>
              </a:rPr>
              <a:t> </a:t>
            </a:r>
            <a:r>
              <a:rPr lang="he-IL" sz="3500" b="1" dirty="0" smtClean="0">
                <a:solidFill>
                  <a:srgbClr val="7030A0"/>
                </a:solidFill>
              </a:rPr>
              <a:t>  </a:t>
            </a:r>
            <a:r>
              <a:rPr lang="he-IL" sz="3500" b="1" dirty="0" smtClean="0"/>
              <a:t> </a:t>
            </a:r>
            <a:r>
              <a:rPr lang="he-IL" sz="3500" b="1" dirty="0">
                <a:solidFill>
                  <a:srgbClr val="0070C0"/>
                </a:solidFill>
              </a:rPr>
              <a:t>ייחודי – </a:t>
            </a:r>
            <a:r>
              <a:rPr lang="he-IL" sz="3500" b="1" dirty="0" smtClean="0">
                <a:solidFill>
                  <a:srgbClr val="0070C0"/>
                </a:solidFill>
              </a:rPr>
              <a:t>משימתי</a:t>
            </a:r>
          </a:p>
          <a:p>
            <a:pPr algn="just" rtl="1">
              <a:lnSpc>
                <a:spcPct val="110000"/>
              </a:lnSpc>
              <a:spcBef>
                <a:spcPts val="0"/>
              </a:spcBef>
              <a:buNone/>
            </a:pPr>
            <a:r>
              <a:rPr lang="en-US" sz="3500" b="1" dirty="0" smtClean="0">
                <a:solidFill>
                  <a:srgbClr val="7030A0"/>
                </a:solidFill>
              </a:rPr>
              <a:t>    </a:t>
            </a:r>
            <a:r>
              <a:rPr lang="he-IL" sz="3500" b="1" dirty="0" smtClean="0">
                <a:solidFill>
                  <a:srgbClr val="7030A0"/>
                </a:solidFill>
              </a:rPr>
              <a:t>במתכונת </a:t>
            </a:r>
            <a:r>
              <a:rPr lang="he-IL" sz="3500" b="1" dirty="0">
                <a:solidFill>
                  <a:srgbClr val="7030A0"/>
                </a:solidFill>
              </a:rPr>
              <a:t>מערבית</a:t>
            </a:r>
            <a:r>
              <a:rPr lang="he-IL" sz="3500" b="1" dirty="0"/>
              <a:t>        </a:t>
            </a:r>
            <a:r>
              <a:rPr lang="he-IL" sz="3500" b="1" dirty="0" smtClean="0"/>
              <a:t>   </a:t>
            </a:r>
            <a:r>
              <a:rPr lang="he-IL" sz="3500" b="1" dirty="0">
                <a:solidFill>
                  <a:srgbClr val="0070C0"/>
                </a:solidFill>
              </a:rPr>
              <a:t>תשומה של המורשת</a:t>
            </a:r>
          </a:p>
          <a:p>
            <a:pPr algn="ctr" rtl="1">
              <a:lnSpc>
                <a:spcPct val="170000"/>
              </a:lnSpc>
              <a:buNone/>
            </a:pPr>
            <a:endParaRPr lang="he-IL" sz="3600" b="1" dirty="0" smtClean="0">
              <a:solidFill>
                <a:srgbClr val="FF0000"/>
              </a:solidFill>
            </a:endParaRPr>
          </a:p>
          <a:p>
            <a:pPr algn="ctr" rtl="1">
              <a:lnSpc>
                <a:spcPct val="170000"/>
              </a:lnSpc>
              <a:buNone/>
            </a:pPr>
            <a:endParaRPr lang="he-IL" sz="3600" b="1" dirty="0">
              <a:solidFill>
                <a:srgbClr val="FF0000"/>
              </a:solidFill>
            </a:endParaRPr>
          </a:p>
          <a:p>
            <a:pPr algn="ctr" rtl="1">
              <a:lnSpc>
                <a:spcPct val="170000"/>
              </a:lnSpc>
              <a:buNone/>
            </a:pPr>
            <a:endParaRPr lang="he-IL" sz="3600" b="1" dirty="0" smtClean="0">
              <a:solidFill>
                <a:srgbClr val="FF0000"/>
              </a:solidFill>
            </a:endParaRPr>
          </a:p>
          <a:p>
            <a:pPr algn="ctr" rtl="1">
              <a:lnSpc>
                <a:spcPct val="170000"/>
              </a:lnSpc>
              <a:buNone/>
            </a:pPr>
            <a:endParaRPr lang="he-IL" sz="3600" b="1" dirty="0">
              <a:solidFill>
                <a:srgbClr val="FF0000"/>
              </a:solidFill>
            </a:endParaRPr>
          </a:p>
        </p:txBody>
      </p:sp>
      <p:sp>
        <p:nvSpPr>
          <p:cNvPr id="6" name="TextBox 5"/>
          <p:cNvSpPr txBox="1"/>
          <p:nvPr/>
        </p:nvSpPr>
        <p:spPr>
          <a:xfrm>
            <a:off x="35496" y="2375009"/>
            <a:ext cx="8774569" cy="2062103"/>
          </a:xfrm>
          <a:prstGeom prst="rect">
            <a:avLst/>
          </a:prstGeom>
          <a:noFill/>
        </p:spPr>
        <p:txBody>
          <a:bodyPr wrap="square" rtlCol="1">
            <a:spAutoFit/>
          </a:bodyPr>
          <a:lstStyle/>
          <a:p>
            <a:pPr algn="r" rtl="1">
              <a:buNone/>
            </a:pPr>
            <a:r>
              <a:rPr lang="he-IL" sz="3200" b="1" u="sng" dirty="0">
                <a:solidFill>
                  <a:srgbClr val="7030A0"/>
                </a:solidFill>
              </a:rPr>
              <a:t>בגלל מצוקה פיזית</a:t>
            </a:r>
            <a:r>
              <a:rPr lang="he-IL" sz="3200" b="1" u="sng" dirty="0"/>
              <a:t> </a:t>
            </a:r>
            <a:r>
              <a:rPr lang="he-IL" sz="3200" b="1" dirty="0"/>
              <a:t>  </a:t>
            </a:r>
            <a:r>
              <a:rPr lang="he-IL" sz="3200" b="1" dirty="0" smtClean="0"/>
              <a:t>      </a:t>
            </a:r>
            <a:r>
              <a:rPr lang="he-IL" sz="3200" b="1" u="sng" dirty="0" smtClean="0"/>
              <a:t> </a:t>
            </a:r>
            <a:r>
              <a:rPr lang="he-IL" sz="3200" b="1" u="sng" dirty="0">
                <a:solidFill>
                  <a:srgbClr val="0070C0"/>
                </a:solidFill>
              </a:rPr>
              <a:t>בגלל מצוקה </a:t>
            </a:r>
            <a:r>
              <a:rPr lang="he-IL" sz="3200" b="1" u="sng" dirty="0" smtClean="0">
                <a:solidFill>
                  <a:srgbClr val="0070C0"/>
                </a:solidFill>
              </a:rPr>
              <a:t>תרבותית</a:t>
            </a:r>
            <a:endParaRPr lang="en-US" sz="3200" b="1" u="sng" dirty="0" smtClean="0">
              <a:solidFill>
                <a:srgbClr val="0070C0"/>
              </a:solidFill>
            </a:endParaRPr>
          </a:p>
          <a:p>
            <a:pPr algn="r" rtl="1"/>
            <a:r>
              <a:rPr lang="he-IL" sz="3200" b="1" dirty="0">
                <a:solidFill>
                  <a:srgbClr val="7030A0"/>
                </a:solidFill>
              </a:rPr>
              <a:t>(אנטי-שמיות)              </a:t>
            </a:r>
            <a:r>
              <a:rPr lang="he-IL" sz="3200" b="1" dirty="0">
                <a:solidFill>
                  <a:srgbClr val="0070C0"/>
                </a:solidFill>
              </a:rPr>
              <a:t>התבוללות (בפרט תרבותית)</a:t>
            </a:r>
            <a:endParaRPr lang="en-US" sz="3200" b="1" dirty="0">
              <a:solidFill>
                <a:srgbClr val="0070C0"/>
              </a:solidFill>
            </a:endParaRPr>
          </a:p>
          <a:p>
            <a:pPr algn="r" rtl="1"/>
            <a:r>
              <a:rPr lang="en-US" sz="3200" b="1" dirty="0">
                <a:solidFill>
                  <a:schemeClr val="accent4">
                    <a:lumMod val="50000"/>
                  </a:schemeClr>
                </a:solidFill>
              </a:rPr>
              <a:t> </a:t>
            </a:r>
            <a:r>
              <a:rPr lang="he-IL" sz="3200" b="1" dirty="0">
                <a:solidFill>
                  <a:schemeClr val="accent4">
                    <a:lumMod val="50000"/>
                  </a:schemeClr>
                </a:solidFill>
              </a:rPr>
              <a:t>תועלתי     </a:t>
            </a:r>
            <a:r>
              <a:rPr lang="en-US" sz="3200" b="1" dirty="0" smtClean="0">
                <a:solidFill>
                  <a:schemeClr val="accent4">
                    <a:lumMod val="50000"/>
                  </a:schemeClr>
                </a:solidFill>
              </a:rPr>
              <a:t> </a:t>
            </a:r>
            <a:r>
              <a:rPr lang="he-IL" sz="3200" b="1" dirty="0" smtClean="0">
                <a:solidFill>
                  <a:schemeClr val="accent4">
                    <a:lumMod val="50000"/>
                  </a:schemeClr>
                </a:solidFill>
              </a:rPr>
              <a:t>                    </a:t>
            </a:r>
            <a:r>
              <a:rPr lang="he-IL" sz="3200" b="1" dirty="0">
                <a:solidFill>
                  <a:srgbClr val="0070C0"/>
                </a:solidFill>
              </a:rPr>
              <a:t>ערכי - מהותי</a:t>
            </a:r>
          </a:p>
          <a:p>
            <a:pPr algn="r" rtl="1"/>
            <a:r>
              <a:rPr lang="he-IL" sz="3200" b="1" dirty="0">
                <a:solidFill>
                  <a:srgbClr val="7030A0"/>
                </a:solidFill>
              </a:rPr>
              <a:t>בטחון פיזי וכלכלי</a:t>
            </a:r>
            <a:r>
              <a:rPr lang="he-IL" sz="3200" b="1" dirty="0"/>
              <a:t>        </a:t>
            </a:r>
            <a:r>
              <a:rPr lang="he-IL" sz="3200" b="1" dirty="0" smtClean="0"/>
              <a:t>    </a:t>
            </a:r>
            <a:r>
              <a:rPr lang="he-IL" sz="3200" b="1" dirty="0">
                <a:solidFill>
                  <a:srgbClr val="0070C0"/>
                </a:solidFill>
              </a:rPr>
              <a:t>המשך קיום </a:t>
            </a:r>
            <a:r>
              <a:rPr lang="he-IL" sz="3200" b="1" u="sng" dirty="0">
                <a:solidFill>
                  <a:srgbClr val="0070C0"/>
                </a:solidFill>
              </a:rPr>
              <a:t>יוצר</a:t>
            </a:r>
            <a:r>
              <a:rPr lang="he-IL" sz="3200" b="1" dirty="0">
                <a:solidFill>
                  <a:srgbClr val="0070C0"/>
                </a:solidFill>
              </a:rPr>
              <a:t> </a:t>
            </a:r>
            <a:r>
              <a:rPr lang="he-IL" sz="3200" b="1" dirty="0" smtClean="0">
                <a:solidFill>
                  <a:srgbClr val="0070C0"/>
                </a:solidFill>
              </a:rPr>
              <a:t>לעם</a:t>
            </a:r>
            <a:endParaRPr lang="he-IL" sz="3200" b="1" dirty="0">
              <a:solidFill>
                <a:srgbClr val="0070C0"/>
              </a:solidFill>
            </a:endParaRPr>
          </a:p>
        </p:txBody>
      </p:sp>
      <p:sp>
        <p:nvSpPr>
          <p:cNvPr id="10" name="TextBox 9"/>
          <p:cNvSpPr txBox="1"/>
          <p:nvPr/>
        </p:nvSpPr>
        <p:spPr>
          <a:xfrm>
            <a:off x="261927" y="4509120"/>
            <a:ext cx="8548138" cy="1077218"/>
          </a:xfrm>
          <a:prstGeom prst="rect">
            <a:avLst/>
          </a:prstGeom>
          <a:noFill/>
        </p:spPr>
        <p:txBody>
          <a:bodyPr wrap="square" rtlCol="1">
            <a:spAutoFit/>
          </a:bodyPr>
          <a:lstStyle/>
          <a:p>
            <a:pPr algn="r"/>
            <a:r>
              <a:rPr lang="he-IL" sz="3200" b="1" u="sng" dirty="0">
                <a:solidFill>
                  <a:srgbClr val="7030A0"/>
                </a:solidFill>
              </a:rPr>
              <a:t>מטרה מוגדרת סופית</a:t>
            </a:r>
            <a:r>
              <a:rPr lang="he-IL" sz="3200" b="1" u="sng" dirty="0"/>
              <a:t> </a:t>
            </a:r>
            <a:r>
              <a:rPr lang="he-IL" sz="3200" b="1" dirty="0"/>
              <a:t>  </a:t>
            </a:r>
            <a:r>
              <a:rPr lang="he-IL" sz="3200" b="1" dirty="0" smtClean="0"/>
              <a:t>   </a:t>
            </a:r>
            <a:r>
              <a:rPr lang="he-IL" sz="3200" b="1" u="sng" dirty="0">
                <a:solidFill>
                  <a:srgbClr val="0070C0"/>
                </a:solidFill>
              </a:rPr>
              <a:t>מטרה </a:t>
            </a:r>
            <a:r>
              <a:rPr lang="he-IL" sz="3200" b="1" u="sng" dirty="0" smtClean="0">
                <a:solidFill>
                  <a:srgbClr val="0070C0"/>
                </a:solidFill>
              </a:rPr>
              <a:t>אין-סופית</a:t>
            </a:r>
            <a:endParaRPr lang="en-US" sz="3200" b="1" u="sng" dirty="0" smtClean="0">
              <a:solidFill>
                <a:srgbClr val="0070C0"/>
              </a:solidFill>
            </a:endParaRPr>
          </a:p>
          <a:p>
            <a:pPr algn="r"/>
            <a:r>
              <a:rPr lang="he-IL" sz="3200" b="1" dirty="0">
                <a:solidFill>
                  <a:srgbClr val="7030A0"/>
                </a:solidFill>
              </a:rPr>
              <a:t> כעת - "פוסט-ציוני" </a:t>
            </a:r>
            <a:r>
              <a:rPr lang="he-IL" sz="3200" b="1" dirty="0" smtClean="0">
                <a:solidFill>
                  <a:srgbClr val="7030A0"/>
                </a:solidFill>
              </a:rPr>
              <a:t>       </a:t>
            </a:r>
            <a:r>
              <a:rPr lang="he-IL" sz="3200" b="1" dirty="0" smtClean="0">
                <a:solidFill>
                  <a:srgbClr val="0070C0"/>
                </a:solidFill>
              </a:rPr>
              <a:t>מדינה יהודית – מהי?!</a:t>
            </a:r>
            <a:endParaRPr lang="he-IL" sz="3200" b="1" dirty="0">
              <a:solidFill>
                <a:srgbClr val="0070C0"/>
              </a:solidFill>
            </a:endParaRPr>
          </a:p>
        </p:txBody>
      </p:sp>
      <p:sp>
        <p:nvSpPr>
          <p:cNvPr id="4" name="TextBox 3"/>
          <p:cNvSpPr txBox="1"/>
          <p:nvPr/>
        </p:nvSpPr>
        <p:spPr>
          <a:xfrm>
            <a:off x="539552" y="5661248"/>
            <a:ext cx="8177619" cy="954107"/>
          </a:xfrm>
          <a:prstGeom prst="rect">
            <a:avLst/>
          </a:prstGeom>
          <a:noFill/>
        </p:spPr>
        <p:txBody>
          <a:bodyPr wrap="square" rtlCol="0">
            <a:spAutoFit/>
          </a:bodyPr>
          <a:lstStyle/>
          <a:p>
            <a:pPr algn="ctr" rtl="1"/>
            <a:r>
              <a:rPr lang="he-IL" sz="2800" b="1" dirty="0" smtClean="0">
                <a:solidFill>
                  <a:srgbClr val="FF0000"/>
                </a:solidFill>
              </a:rPr>
              <a:t>עמדה: המדינה קיימת.  כעת, האתגר הוא ציוני-תרבותי </a:t>
            </a:r>
          </a:p>
          <a:p>
            <a:pPr algn="ctr" rtl="1"/>
            <a:r>
              <a:rPr lang="he-IL" sz="2800" b="1" dirty="0" smtClean="0">
                <a:solidFill>
                  <a:srgbClr val="FF0000"/>
                </a:solidFill>
              </a:rPr>
              <a:t>= עיצוב דמותה היהודית-ציונית-דמוקרטי</a:t>
            </a:r>
            <a:r>
              <a:rPr lang="he-IL" sz="2800" b="1" dirty="0">
                <a:solidFill>
                  <a:srgbClr val="FF0000"/>
                </a:solidFill>
              </a:rPr>
              <a:t>ת</a:t>
            </a:r>
            <a:r>
              <a:rPr lang="he-IL" sz="2800" b="1" dirty="0" smtClean="0">
                <a:solidFill>
                  <a:srgbClr val="FF0000"/>
                </a:solidFill>
              </a:rPr>
              <a:t> של המדינה.</a:t>
            </a:r>
            <a:endParaRPr lang="en-US" sz="2800" b="1" dirty="0">
              <a:solidFill>
                <a:srgbClr val="FF0000"/>
              </a:solidFill>
            </a:endParaRPr>
          </a:p>
        </p:txBody>
      </p:sp>
    </p:spTree>
    <p:extLst>
      <p:ext uri="{BB962C8B-B14F-4D97-AF65-F5344CB8AC3E}">
        <p14:creationId xmlns:p14="http://schemas.microsoft.com/office/powerpoint/2010/main" val="3342707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500"/>
                                        <p:tgtEl>
                                          <p:spTgt spid="6">
                                            <p:txEl>
                                              <p:pRg st="0" end="0"/>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500"/>
                                        <p:tgtEl>
                                          <p:spTgt spid="6">
                                            <p:txEl>
                                              <p:pRg st="1" end="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500"/>
                                        <p:tgtEl>
                                          <p:spTgt spid="6">
                                            <p:txEl>
                                              <p:pRg st="2" end="2"/>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fade">
                                      <p:cBhvr>
                                        <p:cTn id="32" dur="5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Effect transition="in" filter="fade">
                                      <p:cBhvr>
                                        <p:cTn id="37" dur="500"/>
                                        <p:tgtEl>
                                          <p:spTgt spid="10">
                                            <p:txEl>
                                              <p:pRg st="0" end="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10">
                                            <p:txEl>
                                              <p:pRg st="1" end="1"/>
                                            </p:txEl>
                                          </p:spTgt>
                                        </p:tgtEl>
                                        <p:attrNameLst>
                                          <p:attrName>style.visibility</p:attrName>
                                        </p:attrNameLst>
                                      </p:cBhvr>
                                      <p:to>
                                        <p:strVal val="visible"/>
                                      </p:to>
                                    </p:set>
                                    <p:animEffect transition="in" filter="fade">
                                      <p:cBhvr>
                                        <p:cTn id="40" dur="500"/>
                                        <p:tgtEl>
                                          <p:spTgt spid="10">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4">
                                            <p:txEl>
                                              <p:pRg st="0" end="0"/>
                                            </p:txEl>
                                          </p:spTgt>
                                        </p:tgtEl>
                                        <p:attrNameLst>
                                          <p:attrName>style.visibility</p:attrName>
                                        </p:attrNameLst>
                                      </p:cBhvr>
                                      <p:to>
                                        <p:strVal val="visible"/>
                                      </p:to>
                                    </p:set>
                                    <p:animEffect transition="in" filter="fade">
                                      <p:cBhvr>
                                        <p:cTn id="45" dur="1000"/>
                                        <p:tgtEl>
                                          <p:spTgt spid="4">
                                            <p:txEl>
                                              <p:pRg st="0" end="0"/>
                                            </p:txEl>
                                          </p:spTgt>
                                        </p:tgtEl>
                                      </p:cBhvr>
                                    </p:animEffect>
                                    <p:anim calcmode="lin" valueType="num">
                                      <p:cBhvr>
                                        <p:cTn id="4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0" end="0"/>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4">
                                            <p:txEl>
                                              <p:pRg st="1" end="1"/>
                                            </p:txEl>
                                          </p:spTgt>
                                        </p:tgtEl>
                                        <p:attrNameLst>
                                          <p:attrName>style.visibility</p:attrName>
                                        </p:attrNameLst>
                                      </p:cBhvr>
                                      <p:to>
                                        <p:strVal val="visible"/>
                                      </p:to>
                                    </p:set>
                                    <p:animEffect transition="in" filter="fade">
                                      <p:cBhvr>
                                        <p:cTn id="50" dur="1000"/>
                                        <p:tgtEl>
                                          <p:spTgt spid="4">
                                            <p:txEl>
                                              <p:pRg st="1" end="1"/>
                                            </p:txEl>
                                          </p:spTgt>
                                        </p:tgtEl>
                                      </p:cBhvr>
                                    </p:animEffect>
                                    <p:anim calcmode="lin" valueType="num">
                                      <p:cBhvr>
                                        <p:cTn id="5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0805" y="44624"/>
            <a:ext cx="8753683" cy="584775"/>
          </a:xfrm>
          <a:prstGeom prst="rect">
            <a:avLst/>
          </a:prstGeom>
          <a:noFill/>
        </p:spPr>
        <p:txBody>
          <a:bodyPr wrap="square" rtlCol="0">
            <a:spAutoFit/>
          </a:bodyPr>
          <a:lstStyle/>
          <a:p>
            <a:pPr algn="ctr" rtl="1"/>
            <a:r>
              <a:rPr lang="en-US" sz="3200" b="1" dirty="0" smtClean="0"/>
              <a:t>  </a:t>
            </a:r>
            <a:r>
              <a:rPr lang="he-IL" sz="3200" b="1" dirty="0" smtClean="0"/>
              <a:t> מטרות "על" של חינוך להגשמה</a:t>
            </a:r>
            <a:r>
              <a:rPr lang="en-US" sz="3200" b="1" dirty="0" smtClean="0"/>
              <a:t>  </a:t>
            </a:r>
            <a:r>
              <a:rPr lang="he-IL" sz="3200" b="1" dirty="0"/>
              <a:t> </a:t>
            </a:r>
            <a:r>
              <a:rPr lang="he-IL" sz="3200" b="1" dirty="0" smtClean="0"/>
              <a:t>ציונית</a:t>
            </a:r>
            <a:endParaRPr lang="en-US" sz="3200" b="1" dirty="0"/>
          </a:p>
        </p:txBody>
      </p:sp>
      <p:sp>
        <p:nvSpPr>
          <p:cNvPr id="3" name="TextBox 2"/>
          <p:cNvSpPr txBox="1"/>
          <p:nvPr/>
        </p:nvSpPr>
        <p:spPr>
          <a:xfrm>
            <a:off x="1" y="2060848"/>
            <a:ext cx="9144000" cy="2246769"/>
          </a:xfrm>
          <a:prstGeom prst="rect">
            <a:avLst/>
          </a:prstGeom>
          <a:noFill/>
        </p:spPr>
        <p:txBody>
          <a:bodyPr wrap="square" rtlCol="0">
            <a:spAutoFit/>
          </a:bodyPr>
          <a:lstStyle/>
          <a:p>
            <a:pPr algn="ctr" rtl="1"/>
            <a:r>
              <a:rPr lang="he-IL" sz="2800" b="1" dirty="0" smtClean="0"/>
              <a:t>הזדהות/מחויבות  (מסביל לפעיל) יהודית-ציונית  בכפר ובעיר</a:t>
            </a:r>
          </a:p>
          <a:p>
            <a:pPr marL="342900" indent="-342900" algn="ctr" rtl="1">
              <a:buFont typeface="Arial" pitchFamily="34" charset="0"/>
              <a:buChar char="•"/>
            </a:pPr>
            <a:r>
              <a:rPr lang="he-IL" sz="2400" b="1" dirty="0" smtClean="0"/>
              <a:t>"יהודית-ציונית" = המורשת כולה, כולל הגות ומעש ציוני</a:t>
            </a:r>
          </a:p>
          <a:p>
            <a:pPr marL="342900" indent="-342900" algn="ctr" rtl="1">
              <a:buFont typeface="Arial" pitchFamily="34" charset="0"/>
              <a:buChar char="•"/>
            </a:pPr>
            <a:r>
              <a:rPr lang="he-IL" sz="2400" b="1" dirty="0" smtClean="0"/>
              <a:t>יהדות חופשית (מסמכות ההלכה), ריבונית (סמכות</a:t>
            </a:r>
            <a:r>
              <a:rPr lang="en-US" sz="2400" b="1" dirty="0" smtClean="0"/>
              <a:t>  </a:t>
            </a:r>
            <a:r>
              <a:rPr lang="he-IL" sz="2400" b="1" dirty="0" smtClean="0"/>
              <a:t>הפרט והקהילה)</a:t>
            </a:r>
          </a:p>
          <a:p>
            <a:pPr algn="ctr" rtl="1"/>
            <a:r>
              <a:rPr lang="he-IL" sz="2400" b="1" dirty="0" smtClean="0"/>
              <a:t>(להבדיל: "מסורת" ('ישראל סבא', הלכתית, רבנית)</a:t>
            </a:r>
          </a:p>
          <a:p>
            <a:pPr algn="ctr" rtl="1"/>
            <a:r>
              <a:rPr lang="he-IL" sz="2000" b="1" dirty="0" smtClean="0"/>
              <a:t>הבהרה:  המסורת מהווה מקור (לא סמכות) כחלק מהמורשת</a:t>
            </a:r>
          </a:p>
          <a:p>
            <a:pPr marL="342900" indent="-342900" algn="ctr" rtl="1">
              <a:buFont typeface="Arial" pitchFamily="34" charset="0"/>
              <a:buChar char="•"/>
            </a:pPr>
            <a:r>
              <a:rPr lang="he-IL" sz="2000" b="1" dirty="0" smtClean="0">
                <a:solidFill>
                  <a:srgbClr val="FF0000"/>
                </a:solidFill>
              </a:rPr>
              <a:t>עקרון חינוכי:  דרכי ציון קבע/יצירתיים של שבת, חג ומועד- לימוד וחוויה.</a:t>
            </a:r>
            <a:endParaRPr lang="en-US" sz="2000" b="1" dirty="0">
              <a:solidFill>
                <a:srgbClr val="FF0000"/>
              </a:solidFill>
            </a:endParaRPr>
          </a:p>
        </p:txBody>
      </p:sp>
      <p:sp>
        <p:nvSpPr>
          <p:cNvPr id="6" name="TextBox 5"/>
          <p:cNvSpPr txBox="1"/>
          <p:nvPr/>
        </p:nvSpPr>
        <p:spPr>
          <a:xfrm>
            <a:off x="539552" y="1096288"/>
            <a:ext cx="8393642" cy="892552"/>
          </a:xfrm>
          <a:prstGeom prst="rect">
            <a:avLst/>
          </a:prstGeom>
          <a:noFill/>
        </p:spPr>
        <p:txBody>
          <a:bodyPr wrap="square" rtlCol="0">
            <a:spAutoFit/>
          </a:bodyPr>
          <a:lstStyle/>
          <a:p>
            <a:pPr algn="ctr" rtl="1"/>
            <a:r>
              <a:rPr lang="he-IL" sz="2600" b="1" dirty="0" smtClean="0">
                <a:solidFill>
                  <a:srgbClr val="00B050"/>
                </a:solidFill>
              </a:rPr>
              <a:t>שורשים והתמצאות בטבע, נוף וקורות הסביבה ושל הארץ</a:t>
            </a:r>
          </a:p>
          <a:p>
            <a:pPr algn="ctr" rtl="1"/>
            <a:r>
              <a:rPr lang="he-IL" sz="2600" b="1" dirty="0" smtClean="0">
                <a:solidFill>
                  <a:srgbClr val="00B050"/>
                </a:solidFill>
              </a:rPr>
              <a:t>"האדם אינו אלא תבנית נוף מולדתו..."</a:t>
            </a:r>
            <a:endParaRPr lang="en-US" sz="2600" b="1" dirty="0">
              <a:solidFill>
                <a:srgbClr val="00B050"/>
              </a:solidFill>
            </a:endParaRPr>
          </a:p>
        </p:txBody>
      </p:sp>
      <p:sp>
        <p:nvSpPr>
          <p:cNvPr id="7" name="Slide Number Placeholder 6"/>
          <p:cNvSpPr>
            <a:spLocks noGrp="1"/>
          </p:cNvSpPr>
          <p:nvPr>
            <p:ph type="sldNum" sz="quarter" idx="12"/>
          </p:nvPr>
        </p:nvSpPr>
        <p:spPr/>
        <p:txBody>
          <a:bodyPr/>
          <a:lstStyle/>
          <a:p>
            <a:fld id="{45A953F2-292C-4506-826D-8770C5219804}" type="slidenum">
              <a:rPr lang="en-US" smtClean="0"/>
              <a:t>6</a:t>
            </a:fld>
            <a:endParaRPr lang="en-US"/>
          </a:p>
        </p:txBody>
      </p:sp>
      <p:sp>
        <p:nvSpPr>
          <p:cNvPr id="8" name="TextBox 7"/>
          <p:cNvSpPr txBox="1"/>
          <p:nvPr/>
        </p:nvSpPr>
        <p:spPr>
          <a:xfrm>
            <a:off x="121899" y="4380780"/>
            <a:ext cx="8811295" cy="1661993"/>
          </a:xfrm>
          <a:prstGeom prst="rect">
            <a:avLst/>
          </a:prstGeom>
          <a:noFill/>
        </p:spPr>
        <p:txBody>
          <a:bodyPr wrap="square" rtlCol="0">
            <a:spAutoFit/>
          </a:bodyPr>
          <a:lstStyle/>
          <a:p>
            <a:pPr algn="r" rtl="1"/>
            <a:r>
              <a:rPr lang="he-IL" sz="2200" b="1" dirty="0" smtClean="0">
                <a:solidFill>
                  <a:srgbClr val="C00000"/>
                </a:solidFill>
              </a:rPr>
              <a:t>ברל כצנלסון, הספד לביאליק (1934)  – </a:t>
            </a:r>
            <a:r>
              <a:rPr lang="he-IL" sz="2200" b="1" dirty="0">
                <a:solidFill>
                  <a:srgbClr val="C00000"/>
                </a:solidFill>
              </a:rPr>
              <a:t>"גורלנו התרבותי"- </a:t>
            </a:r>
          </a:p>
          <a:p>
            <a:pPr algn="r" rtl="1"/>
            <a:r>
              <a:rPr lang="he-IL" sz="2000" b="1" dirty="0">
                <a:solidFill>
                  <a:srgbClr val="C00000"/>
                </a:solidFill>
              </a:rPr>
              <a:t>עכשיו אנו עומדים בארץ בתקופה של בניה ראשונית...עוד אין לנו פנאי לחיים רוחניים עמוקים...אבל...עוד ישבו יהודים רבים </a:t>
            </a:r>
            <a:r>
              <a:rPr lang="he-IL" sz="2000" b="1" dirty="0" err="1">
                <a:solidFill>
                  <a:srgbClr val="C00000"/>
                </a:solidFill>
              </a:rPr>
              <a:t>רבים</a:t>
            </a:r>
            <a:r>
              <a:rPr lang="he-IL" sz="2000" b="1" dirty="0">
                <a:solidFill>
                  <a:srgbClr val="C00000"/>
                </a:solidFill>
              </a:rPr>
              <a:t> בארץ ומכאובינו התרבותיים לא יתנו להם דמי...(ויהפכו) לבאים אחרינו למצוקת נפש גדולה.  וכמו שאנו מתחבטים עכשיו בשאלות העבודה העברית...כך נתחבט </a:t>
            </a:r>
            <a:r>
              <a:rPr lang="he-IL" sz="2000" b="1" dirty="0" smtClean="0">
                <a:solidFill>
                  <a:srgbClr val="C00000"/>
                </a:solidFill>
              </a:rPr>
              <a:t>בימים הבאים </a:t>
            </a:r>
            <a:r>
              <a:rPr lang="he-IL" sz="2000" b="1" dirty="0">
                <a:solidFill>
                  <a:srgbClr val="C00000"/>
                </a:solidFill>
              </a:rPr>
              <a:t>בשאלות גורלנו התרבותי..." </a:t>
            </a:r>
            <a:endParaRPr lang="he-IL" sz="2000" b="1" dirty="0" smtClean="0">
              <a:solidFill>
                <a:srgbClr val="C00000"/>
              </a:solidFill>
            </a:endParaRPr>
          </a:p>
        </p:txBody>
      </p:sp>
      <p:sp>
        <p:nvSpPr>
          <p:cNvPr id="11" name="TextBox 10"/>
          <p:cNvSpPr txBox="1"/>
          <p:nvPr/>
        </p:nvSpPr>
        <p:spPr>
          <a:xfrm>
            <a:off x="121899" y="548680"/>
            <a:ext cx="8914597" cy="523220"/>
          </a:xfrm>
          <a:prstGeom prst="rect">
            <a:avLst/>
          </a:prstGeom>
          <a:noFill/>
        </p:spPr>
        <p:txBody>
          <a:bodyPr wrap="square" rtlCol="0">
            <a:spAutoFit/>
          </a:bodyPr>
          <a:lstStyle/>
          <a:p>
            <a:pPr algn="ctr" rtl="1"/>
            <a:r>
              <a:rPr lang="he-IL" sz="2800" b="1" dirty="0" smtClean="0">
                <a:solidFill>
                  <a:srgbClr val="FF0000"/>
                </a:solidFill>
              </a:rPr>
              <a:t>"בהתאם </a:t>
            </a:r>
            <a:r>
              <a:rPr lang="he-IL" sz="2800" b="1" dirty="0">
                <a:solidFill>
                  <a:srgbClr val="FF0000"/>
                </a:solidFill>
              </a:rPr>
              <a:t>למטרה  אידיאית  </a:t>
            </a:r>
            <a:r>
              <a:rPr lang="he-IL" sz="2800" b="1" dirty="0" smtClean="0">
                <a:solidFill>
                  <a:srgbClr val="FF0000"/>
                </a:solidFill>
              </a:rPr>
              <a:t>מסוימת " = אידיאולוגיה (דינמית) </a:t>
            </a:r>
            <a:endParaRPr lang="en-US" sz="2800" dirty="0"/>
          </a:p>
        </p:txBody>
      </p:sp>
      <p:sp>
        <p:nvSpPr>
          <p:cNvPr id="4" name="TextBox 3"/>
          <p:cNvSpPr txBox="1"/>
          <p:nvPr/>
        </p:nvSpPr>
        <p:spPr>
          <a:xfrm>
            <a:off x="121899" y="6165304"/>
            <a:ext cx="8626565" cy="769441"/>
          </a:xfrm>
          <a:prstGeom prst="rect">
            <a:avLst/>
          </a:prstGeom>
          <a:noFill/>
        </p:spPr>
        <p:txBody>
          <a:bodyPr wrap="square" rtlCol="0">
            <a:spAutoFit/>
          </a:bodyPr>
          <a:lstStyle/>
          <a:p>
            <a:pPr algn="ctr" rtl="1"/>
            <a:r>
              <a:rPr lang="he-IL" sz="2200" b="1" dirty="0">
                <a:solidFill>
                  <a:srgbClr val="002060"/>
                </a:solidFill>
              </a:rPr>
              <a:t>(מכלול התרבות הלא חומרית קובע כיצד משתמשים בתרבות חומרית)</a:t>
            </a:r>
            <a:endParaRPr lang="en-US" sz="2200" b="1" dirty="0">
              <a:solidFill>
                <a:srgbClr val="002060"/>
              </a:solidFill>
            </a:endParaRPr>
          </a:p>
          <a:p>
            <a:pPr algn="ctr" rtl="1"/>
            <a:endParaRPr lang="en-US" sz="2200" dirty="0">
              <a:solidFill>
                <a:srgbClr val="002060"/>
              </a:solidFill>
            </a:endParaRPr>
          </a:p>
        </p:txBody>
      </p:sp>
    </p:spTree>
    <p:extLst>
      <p:ext uri="{BB962C8B-B14F-4D97-AF65-F5344CB8AC3E}">
        <p14:creationId xmlns:p14="http://schemas.microsoft.com/office/powerpoint/2010/main" val="249472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11"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5A953F2-292C-4506-826D-8770C5219804}" type="slidenum">
              <a:rPr lang="en-US" smtClean="0"/>
              <a:t>7</a:t>
            </a:fld>
            <a:endParaRPr lang="en-US"/>
          </a:p>
        </p:txBody>
      </p:sp>
      <p:sp>
        <p:nvSpPr>
          <p:cNvPr id="3" name="TextBox 2"/>
          <p:cNvSpPr txBox="1"/>
          <p:nvPr/>
        </p:nvSpPr>
        <p:spPr>
          <a:xfrm>
            <a:off x="390402" y="188640"/>
            <a:ext cx="8358062" cy="1077218"/>
          </a:xfrm>
          <a:prstGeom prst="rect">
            <a:avLst/>
          </a:prstGeom>
          <a:noFill/>
        </p:spPr>
        <p:txBody>
          <a:bodyPr wrap="square" rtlCol="0">
            <a:spAutoFit/>
          </a:bodyPr>
          <a:lstStyle/>
          <a:p>
            <a:pPr algn="ctr" rtl="1"/>
            <a:r>
              <a:rPr lang="he-IL" sz="3200" b="1" dirty="0" smtClean="0">
                <a:solidFill>
                  <a:srgbClr val="7030A0"/>
                </a:solidFill>
              </a:rPr>
              <a:t>מחויבות </a:t>
            </a:r>
            <a:r>
              <a:rPr lang="he-IL" sz="3200" b="1" dirty="0" smtClean="0">
                <a:solidFill>
                  <a:srgbClr val="FF0000"/>
                </a:solidFill>
              </a:rPr>
              <a:t>יהודית-ציונית</a:t>
            </a:r>
            <a:r>
              <a:rPr lang="he-IL" sz="3200" b="1" dirty="0" smtClean="0">
                <a:solidFill>
                  <a:srgbClr val="7030A0"/>
                </a:solidFill>
              </a:rPr>
              <a:t>?  מה זה בכלל?</a:t>
            </a:r>
          </a:p>
          <a:p>
            <a:pPr algn="ctr" rtl="1"/>
            <a:r>
              <a:rPr lang="he-IL" sz="3200" b="1" dirty="0" smtClean="0">
                <a:solidFill>
                  <a:srgbClr val="7030A0"/>
                </a:solidFill>
              </a:rPr>
              <a:t>האתגר של התמודדות עם "גורלנו התרבותי"!</a:t>
            </a:r>
            <a:endParaRPr lang="en-US" sz="3200" b="1" dirty="0">
              <a:solidFill>
                <a:srgbClr val="7030A0"/>
              </a:solidFill>
            </a:endParaRPr>
          </a:p>
        </p:txBody>
      </p:sp>
      <p:sp>
        <p:nvSpPr>
          <p:cNvPr id="5" name="TextBox 4"/>
          <p:cNvSpPr txBox="1"/>
          <p:nvPr/>
        </p:nvSpPr>
        <p:spPr>
          <a:xfrm>
            <a:off x="251520" y="1340768"/>
            <a:ext cx="8496944" cy="1138773"/>
          </a:xfrm>
          <a:prstGeom prst="rect">
            <a:avLst/>
          </a:prstGeom>
          <a:noFill/>
        </p:spPr>
        <p:txBody>
          <a:bodyPr wrap="square" rtlCol="0">
            <a:spAutoFit/>
          </a:bodyPr>
          <a:lstStyle/>
          <a:p>
            <a:pPr marL="285750" indent="-285750" algn="ctr" rtl="1">
              <a:buFont typeface="Arial" pitchFamily="34" charset="0"/>
              <a:buChar char="•"/>
            </a:pPr>
            <a:r>
              <a:rPr lang="he-IL" sz="2200" b="1" dirty="0" smtClean="0"/>
              <a:t>מחויבות אישית להגשים בתוך קהילה אשר מקיימת ב"מיקרו" השקפת עולם שהיא שואפת להנחיל  לחברה ב"מקרו". </a:t>
            </a:r>
            <a:r>
              <a:rPr lang="he-IL" sz="2200" b="1" dirty="0" smtClean="0">
                <a:solidFill>
                  <a:srgbClr val="FF0000"/>
                </a:solidFill>
              </a:rPr>
              <a:t>"אנחנו השינוי".</a:t>
            </a:r>
          </a:p>
          <a:p>
            <a:pPr marL="285750" indent="-285750" algn="ctr" rtl="1">
              <a:buFont typeface="Arial" pitchFamily="34" charset="0"/>
              <a:buChar char="•"/>
            </a:pPr>
            <a:r>
              <a:rPr lang="he-IL" sz="2400" b="1" dirty="0" smtClean="0">
                <a:solidFill>
                  <a:srgbClr val="00B050"/>
                </a:solidFill>
                <a:latin typeface="Calibri" pitchFamily="34" charset="0"/>
              </a:rPr>
              <a:t>צדק חברתי וסביבתי. יהדות חופשית .</a:t>
            </a:r>
            <a:endParaRPr lang="he-IL" sz="2400" b="1" dirty="0">
              <a:solidFill>
                <a:srgbClr val="00B050"/>
              </a:solidFill>
              <a:latin typeface="Calibri" pitchFamily="34" charset="0"/>
            </a:endParaRPr>
          </a:p>
        </p:txBody>
      </p:sp>
      <p:sp>
        <p:nvSpPr>
          <p:cNvPr id="6" name="TextBox 5"/>
          <p:cNvSpPr txBox="1"/>
          <p:nvPr/>
        </p:nvSpPr>
        <p:spPr>
          <a:xfrm>
            <a:off x="179512" y="5445224"/>
            <a:ext cx="8496944" cy="1323439"/>
          </a:xfrm>
          <a:prstGeom prst="rect">
            <a:avLst/>
          </a:prstGeom>
          <a:noFill/>
        </p:spPr>
        <p:txBody>
          <a:bodyPr wrap="square" rtlCol="0">
            <a:spAutoFit/>
          </a:bodyPr>
          <a:lstStyle/>
          <a:p>
            <a:pPr algn="r" rtl="1"/>
            <a:r>
              <a:rPr lang="he-IL" b="1" dirty="0" smtClean="0">
                <a:solidFill>
                  <a:srgbClr val="00B050"/>
                </a:solidFill>
              </a:rPr>
              <a:t>מתוך יריב בן אהרון, </a:t>
            </a:r>
            <a:r>
              <a:rPr lang="he-IL" b="1" u="sng" dirty="0" smtClean="0">
                <a:solidFill>
                  <a:srgbClr val="00B050"/>
                </a:solidFill>
              </a:rPr>
              <a:t>שורשי יניקה</a:t>
            </a:r>
            <a:r>
              <a:rPr lang="he-IL" b="1" dirty="0" smtClean="0">
                <a:solidFill>
                  <a:srgbClr val="00B050"/>
                </a:solidFill>
              </a:rPr>
              <a:t>, מהדורה שנייה, המכינה "ש יצחק רבין, אורנים, </a:t>
            </a:r>
            <a:r>
              <a:rPr lang="he-IL" sz="1600" b="1" dirty="0" smtClean="0">
                <a:solidFill>
                  <a:srgbClr val="00B050"/>
                </a:solidFill>
              </a:rPr>
              <a:t>2005</a:t>
            </a:r>
          </a:p>
          <a:p>
            <a:pPr algn="r" rtl="1"/>
            <a:r>
              <a:rPr lang="he-IL" sz="2200" b="1" dirty="0" smtClean="0">
                <a:solidFill>
                  <a:srgbClr val="00B050"/>
                </a:solidFill>
              </a:rPr>
              <a:t>"השאלה היא: האם יכולים אנו, כיהודים חופשיים, ציונים, אזרחי מדינת  ישראל, להתמודד עם שאלת החדש והישן? </a:t>
            </a:r>
          </a:p>
          <a:p>
            <a:pPr algn="r" rtl="1"/>
            <a:r>
              <a:rPr lang="he-IL" b="1" dirty="0" smtClean="0">
                <a:solidFill>
                  <a:srgbClr val="00B050"/>
                </a:solidFill>
              </a:rPr>
              <a:t>                                                          "על שלושה שלבים בדרכו של עם ישראל", ע. 182.</a:t>
            </a:r>
            <a:endParaRPr lang="en-US" b="1" dirty="0">
              <a:solidFill>
                <a:srgbClr val="00B050"/>
              </a:solidFill>
            </a:endParaRPr>
          </a:p>
        </p:txBody>
      </p:sp>
      <p:sp>
        <p:nvSpPr>
          <p:cNvPr id="8" name="TextBox 7"/>
          <p:cNvSpPr txBox="1"/>
          <p:nvPr/>
        </p:nvSpPr>
        <p:spPr>
          <a:xfrm>
            <a:off x="179512" y="2492896"/>
            <a:ext cx="8784976" cy="1938992"/>
          </a:xfrm>
          <a:prstGeom prst="rect">
            <a:avLst/>
          </a:prstGeom>
          <a:noFill/>
        </p:spPr>
        <p:txBody>
          <a:bodyPr wrap="square" rtlCol="0">
            <a:spAutoFit/>
          </a:bodyPr>
          <a:lstStyle/>
          <a:p>
            <a:pPr marL="342900" indent="-342900" algn="r" rtl="1">
              <a:buFont typeface="Arial" pitchFamily="34" charset="0"/>
              <a:buChar char="•"/>
            </a:pPr>
            <a:r>
              <a:rPr lang="he-IL" sz="2200" b="1" dirty="0" smtClean="0">
                <a:solidFill>
                  <a:srgbClr val="9E0000"/>
                </a:solidFill>
              </a:rPr>
              <a:t>שילוב בין מימוש עצמי ("חיי שעה") והגשמה עצמית ("חיי עולם")</a:t>
            </a:r>
          </a:p>
          <a:p>
            <a:pPr algn="r" rtl="1"/>
            <a:r>
              <a:rPr lang="he-IL" sz="2000" dirty="0" smtClean="0">
                <a:solidFill>
                  <a:srgbClr val="9E0000"/>
                </a:solidFill>
              </a:rPr>
              <a:t>"... </a:t>
            </a:r>
            <a:r>
              <a:rPr lang="he-IL" sz="2000" dirty="0">
                <a:solidFill>
                  <a:srgbClr val="9E0000"/>
                </a:solidFill>
              </a:rPr>
              <a:t>כל עוד שלא חל אצלי שינוי בטעם החיים אין לי לבקש אחרי חיים חדשים כי לא אמצאם.  חיים חדשים    הם קודם כל טעם חיים חדש... חיי שעה שיש בהם חיי עולם, כי </a:t>
            </a:r>
            <a:r>
              <a:rPr lang="he-IL" sz="2000" b="1" dirty="0">
                <a:solidFill>
                  <a:srgbClr val="9E0000"/>
                </a:solidFill>
              </a:rPr>
              <a:t>במידה שחיי השעה הם חיים של ממש יש בהם חיי עולם.</a:t>
            </a:r>
            <a:r>
              <a:rPr lang="he-IL" sz="2000" dirty="0">
                <a:solidFill>
                  <a:srgbClr val="9E0000"/>
                </a:solidFill>
              </a:rPr>
              <a:t>..</a:t>
            </a:r>
            <a:r>
              <a:rPr lang="he-IL" sz="2000" b="1" dirty="0">
                <a:solidFill>
                  <a:srgbClr val="9E0000"/>
                </a:solidFill>
              </a:rPr>
              <a:t>*</a:t>
            </a:r>
            <a:r>
              <a:rPr lang="he-IL" sz="2000" dirty="0">
                <a:solidFill>
                  <a:srgbClr val="9E0000"/>
                </a:solidFill>
              </a:rPr>
              <a:t> הבא לשם חי עולם ...אינו מקריב  את חיי השעה </a:t>
            </a:r>
            <a:r>
              <a:rPr lang="he-IL" sz="2000" dirty="0" smtClean="0">
                <a:solidFill>
                  <a:srgbClr val="9E0000"/>
                </a:solidFill>
              </a:rPr>
              <a:t>שלו </a:t>
            </a:r>
            <a:r>
              <a:rPr lang="he-IL" sz="2000" dirty="0">
                <a:solidFill>
                  <a:srgbClr val="9E0000"/>
                </a:solidFill>
              </a:rPr>
              <a:t>, כי חיי שעה שיש בהם טעם הם </a:t>
            </a:r>
            <a:r>
              <a:rPr lang="he-IL" sz="2000" dirty="0" err="1">
                <a:solidFill>
                  <a:srgbClr val="9E0000"/>
                </a:solidFill>
              </a:rPr>
              <a:t>הם</a:t>
            </a:r>
            <a:r>
              <a:rPr lang="he-IL" sz="2000" dirty="0">
                <a:solidFill>
                  <a:srgbClr val="9E0000"/>
                </a:solidFill>
              </a:rPr>
              <a:t> חיי </a:t>
            </a:r>
            <a:r>
              <a:rPr lang="he-IL" sz="2000" dirty="0" smtClean="0">
                <a:solidFill>
                  <a:srgbClr val="9E0000"/>
                </a:solidFill>
              </a:rPr>
              <a:t>עולם</a:t>
            </a:r>
            <a:r>
              <a:rPr lang="he-IL" dirty="0" smtClean="0">
                <a:solidFill>
                  <a:srgbClr val="9E0000"/>
                </a:solidFill>
              </a:rPr>
              <a:t>.</a:t>
            </a:r>
          </a:p>
          <a:p>
            <a:pPr algn="r" rtl="1"/>
            <a:r>
              <a:rPr lang="en-US" dirty="0" smtClean="0">
                <a:solidFill>
                  <a:srgbClr val="9E0000"/>
                </a:solidFill>
              </a:rPr>
              <a:t>                  </a:t>
            </a:r>
            <a:r>
              <a:rPr lang="he-IL" sz="1600" dirty="0" smtClean="0">
                <a:solidFill>
                  <a:srgbClr val="9E0000"/>
                </a:solidFill>
              </a:rPr>
              <a:t>א.ד. גורדון, "חיי שעה שהם חיי עולם ולא קורבן", 1911.( *הדגשה במקור) </a:t>
            </a:r>
            <a:endParaRPr lang="en-US" sz="1600" dirty="0">
              <a:solidFill>
                <a:srgbClr val="9E0000"/>
              </a:solidFill>
            </a:endParaRPr>
          </a:p>
        </p:txBody>
      </p:sp>
      <p:sp>
        <p:nvSpPr>
          <p:cNvPr id="9" name="TextBox 8"/>
          <p:cNvSpPr txBox="1"/>
          <p:nvPr/>
        </p:nvSpPr>
        <p:spPr>
          <a:xfrm>
            <a:off x="251520" y="4437112"/>
            <a:ext cx="8496944" cy="984885"/>
          </a:xfrm>
          <a:prstGeom prst="rect">
            <a:avLst/>
          </a:prstGeom>
          <a:noFill/>
        </p:spPr>
        <p:txBody>
          <a:bodyPr wrap="square" rtlCol="0">
            <a:spAutoFit/>
          </a:bodyPr>
          <a:lstStyle/>
          <a:p>
            <a:pPr algn="r" rtl="1"/>
            <a:r>
              <a:rPr lang="he-IL" sz="2000" b="1" dirty="0" smtClean="0">
                <a:solidFill>
                  <a:srgbClr val="FF0000"/>
                </a:solidFill>
              </a:rPr>
              <a:t>"וכך </a:t>
            </a:r>
            <a:r>
              <a:rPr lang="he-IL" sz="2000" b="1" dirty="0">
                <a:solidFill>
                  <a:srgbClr val="FF0000"/>
                </a:solidFill>
              </a:rPr>
              <a:t>נעמוד  מול </a:t>
            </a:r>
            <a:r>
              <a:rPr lang="he-IL" sz="2000" b="1" dirty="0" smtClean="0">
                <a:solidFill>
                  <a:srgbClr val="FF0000"/>
                </a:solidFill>
              </a:rPr>
              <a:t>ארון-הספרים,    </a:t>
            </a:r>
            <a:r>
              <a:rPr lang="he-IL" sz="2000" b="1" dirty="0">
                <a:solidFill>
                  <a:srgbClr val="FF0000"/>
                </a:solidFill>
              </a:rPr>
              <a:t> </a:t>
            </a:r>
            <a:r>
              <a:rPr lang="he-IL" sz="2000" b="1" dirty="0" smtClean="0">
                <a:solidFill>
                  <a:srgbClr val="FF0000"/>
                </a:solidFill>
              </a:rPr>
              <a:t>          אנחנו </a:t>
            </a:r>
            <a:r>
              <a:rPr lang="he-IL" sz="2000" b="1" dirty="0">
                <a:solidFill>
                  <a:srgbClr val="FF0000"/>
                </a:solidFill>
              </a:rPr>
              <a:t>העזנו  ליצור מבראשית,</a:t>
            </a:r>
            <a:r>
              <a:rPr lang="he-IL" sz="2000" b="1" dirty="0" smtClean="0">
                <a:solidFill>
                  <a:srgbClr val="FF0000"/>
                </a:solidFill>
              </a:rPr>
              <a:t> </a:t>
            </a:r>
          </a:p>
          <a:p>
            <a:pPr algn="r" rtl="1"/>
            <a:r>
              <a:rPr lang="he-IL" sz="2000" b="1" dirty="0" smtClean="0">
                <a:solidFill>
                  <a:srgbClr val="FF0000"/>
                </a:solidFill>
              </a:rPr>
              <a:t>בצומת </a:t>
            </a:r>
            <a:r>
              <a:rPr lang="he-IL" sz="2000" b="1" dirty="0">
                <a:solidFill>
                  <a:srgbClr val="FF0000"/>
                </a:solidFill>
              </a:rPr>
              <a:t>דורות שבין לילה ושחר</a:t>
            </a:r>
            <a:r>
              <a:rPr lang="he-IL" sz="2000" b="1" dirty="0" smtClean="0">
                <a:solidFill>
                  <a:srgbClr val="FF0000"/>
                </a:solidFill>
              </a:rPr>
              <a:t>,	       כי </a:t>
            </a:r>
            <a:r>
              <a:rPr lang="he-IL" sz="2000" b="1" dirty="0">
                <a:solidFill>
                  <a:srgbClr val="FF0000"/>
                </a:solidFill>
              </a:rPr>
              <a:t>באנו הלום להמשיך את הדרך</a:t>
            </a:r>
            <a:r>
              <a:rPr lang="he-IL" sz="2000" b="1" dirty="0" smtClean="0">
                <a:solidFill>
                  <a:srgbClr val="FF0000"/>
                </a:solidFill>
              </a:rPr>
              <a:t>."</a:t>
            </a:r>
            <a:endParaRPr lang="en-US" sz="2000" b="1" dirty="0">
              <a:solidFill>
                <a:srgbClr val="FF0000"/>
              </a:solidFill>
            </a:endParaRPr>
          </a:p>
          <a:p>
            <a:pPr algn="r" rtl="1"/>
            <a:r>
              <a:rPr lang="he-IL" sz="1600" dirty="0" smtClean="0">
                <a:solidFill>
                  <a:srgbClr val="FF0000"/>
                </a:solidFill>
              </a:rPr>
              <a:t>					אברהם שלונסקי, מתוך "אלה מול אלה"</a:t>
            </a:r>
          </a:p>
        </p:txBody>
      </p:sp>
    </p:spTree>
    <p:extLst>
      <p:ext uri="{BB962C8B-B14F-4D97-AF65-F5344CB8AC3E}">
        <p14:creationId xmlns:p14="http://schemas.microsoft.com/office/powerpoint/2010/main" val="1071088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5A953F2-292C-4506-826D-8770C5219804}" type="slidenum">
              <a:rPr lang="en-US" smtClean="0"/>
              <a:pPr/>
              <a:t>8</a:t>
            </a:fld>
            <a:endParaRPr lang="en-US"/>
          </a:p>
        </p:txBody>
      </p:sp>
      <p:sp>
        <p:nvSpPr>
          <p:cNvPr id="3" name="TextBox 2"/>
          <p:cNvSpPr txBox="1"/>
          <p:nvPr/>
        </p:nvSpPr>
        <p:spPr>
          <a:xfrm>
            <a:off x="323528" y="44624"/>
            <a:ext cx="8568952" cy="646331"/>
          </a:xfrm>
          <a:prstGeom prst="rect">
            <a:avLst/>
          </a:prstGeom>
          <a:noFill/>
        </p:spPr>
        <p:txBody>
          <a:bodyPr wrap="square" rtlCol="0">
            <a:spAutoFit/>
          </a:bodyPr>
          <a:lstStyle/>
          <a:p>
            <a:pPr algn="r" rtl="1"/>
            <a:r>
              <a:rPr lang="he-IL" sz="3200" b="1" dirty="0" smtClean="0">
                <a:solidFill>
                  <a:srgbClr val="C00000"/>
                </a:solidFill>
              </a:rPr>
              <a:t>המפתח: אנחנו אנשי </a:t>
            </a:r>
            <a:r>
              <a:rPr lang="he-IL" sz="3600" b="1" dirty="0" smtClean="0">
                <a:solidFill>
                  <a:srgbClr val="FF0000"/>
                </a:solidFill>
              </a:rPr>
              <a:t>אמונה</a:t>
            </a:r>
            <a:r>
              <a:rPr lang="he-IL" sz="3200" b="1" dirty="0" smtClean="0"/>
              <a:t> </a:t>
            </a:r>
            <a:r>
              <a:rPr lang="he-IL" sz="3200" b="1" dirty="0" smtClean="0">
                <a:solidFill>
                  <a:srgbClr val="C00000"/>
                </a:solidFill>
              </a:rPr>
              <a:t>יהודית-ציונית  חופשית</a:t>
            </a:r>
            <a:endParaRPr lang="en-US" sz="3200" b="1" dirty="0">
              <a:solidFill>
                <a:srgbClr val="C00000"/>
              </a:solidFill>
            </a:endParaRPr>
          </a:p>
        </p:txBody>
      </p:sp>
      <p:sp>
        <p:nvSpPr>
          <p:cNvPr id="4" name="TextBox 3"/>
          <p:cNvSpPr txBox="1"/>
          <p:nvPr/>
        </p:nvSpPr>
        <p:spPr>
          <a:xfrm>
            <a:off x="539552" y="1075383"/>
            <a:ext cx="8386084" cy="769441"/>
          </a:xfrm>
          <a:prstGeom prst="rect">
            <a:avLst/>
          </a:prstGeom>
          <a:noFill/>
        </p:spPr>
        <p:txBody>
          <a:bodyPr wrap="square" rtlCol="0">
            <a:spAutoFit/>
          </a:bodyPr>
          <a:lstStyle/>
          <a:p>
            <a:pPr algn="ctr" rtl="1"/>
            <a:r>
              <a:rPr lang="he-IL" sz="2800" b="1" dirty="0" smtClean="0">
                <a:solidFill>
                  <a:srgbClr val="7030A0"/>
                </a:solidFill>
              </a:rPr>
              <a:t>בין דת ואמונה   </a:t>
            </a:r>
          </a:p>
          <a:p>
            <a:pPr algn="ctr" rtl="1"/>
            <a:r>
              <a:rPr lang="he-IL" sz="1600" dirty="0" smtClean="0">
                <a:solidFill>
                  <a:srgbClr val="7030A0"/>
                </a:solidFill>
              </a:rPr>
              <a:t>(על פי אברהם שלונסקי כפי שמובא על ידי יריב בן אהרון, "על האמונה", </a:t>
            </a:r>
            <a:r>
              <a:rPr lang="he-IL" sz="1600" b="1" dirty="0" smtClean="0">
                <a:solidFill>
                  <a:srgbClr val="7030A0"/>
                </a:solidFill>
              </a:rPr>
              <a:t>שורשי</a:t>
            </a:r>
            <a:r>
              <a:rPr lang="he-IL" sz="1600" dirty="0" smtClean="0">
                <a:solidFill>
                  <a:srgbClr val="7030A0"/>
                </a:solidFill>
              </a:rPr>
              <a:t> </a:t>
            </a:r>
            <a:r>
              <a:rPr lang="he-IL" sz="1600" b="1" dirty="0" smtClean="0">
                <a:solidFill>
                  <a:srgbClr val="7030A0"/>
                </a:solidFill>
              </a:rPr>
              <a:t>יניקה, </a:t>
            </a:r>
            <a:r>
              <a:rPr lang="he-IL" sz="1400" dirty="0" smtClean="0">
                <a:solidFill>
                  <a:srgbClr val="7030A0"/>
                </a:solidFill>
              </a:rPr>
              <a:t>2005, ע. 128</a:t>
            </a:r>
            <a:r>
              <a:rPr lang="he-IL" sz="1600" dirty="0" smtClean="0">
                <a:solidFill>
                  <a:srgbClr val="7030A0"/>
                </a:solidFill>
              </a:rPr>
              <a:t>)</a:t>
            </a:r>
            <a:endParaRPr lang="en-US" sz="1600" dirty="0">
              <a:solidFill>
                <a:srgbClr val="7030A0"/>
              </a:solidFill>
            </a:endParaRPr>
          </a:p>
        </p:txBody>
      </p:sp>
      <p:sp>
        <p:nvSpPr>
          <p:cNvPr id="7" name="TextBox 6"/>
          <p:cNvSpPr txBox="1"/>
          <p:nvPr/>
        </p:nvSpPr>
        <p:spPr>
          <a:xfrm>
            <a:off x="107504" y="1837273"/>
            <a:ext cx="9036496" cy="1015663"/>
          </a:xfrm>
          <a:prstGeom prst="rect">
            <a:avLst/>
          </a:prstGeom>
          <a:noFill/>
        </p:spPr>
        <p:txBody>
          <a:bodyPr wrap="square" rtlCol="0">
            <a:spAutoFit/>
          </a:bodyPr>
          <a:lstStyle/>
          <a:p>
            <a:pPr algn="r" rtl="1"/>
            <a:r>
              <a:rPr lang="he-IL" sz="2000" b="1" dirty="0" smtClean="0"/>
              <a:t>דת</a:t>
            </a:r>
            <a:r>
              <a:rPr lang="he-IL" sz="2000" dirty="0" smtClean="0"/>
              <a:t> – תרי"ג מצוות, שלווה ושובע של מי שמצא כבר את אלוהיו, ותורתו בתוך מעיו, והוא בעל-בטחון, וכל  כובד העול שלו בעולמו המוסרי – הרוחני הוא עול של קיום מצוות, של הוצאה –לפועל של פולחן ערוך ושולחן ערוך.  </a:t>
            </a:r>
            <a:endParaRPr lang="en-US" sz="2000" dirty="0"/>
          </a:p>
        </p:txBody>
      </p:sp>
      <p:sp>
        <p:nvSpPr>
          <p:cNvPr id="12" name="TextBox 11"/>
          <p:cNvSpPr txBox="1"/>
          <p:nvPr/>
        </p:nvSpPr>
        <p:spPr>
          <a:xfrm>
            <a:off x="0" y="2773377"/>
            <a:ext cx="9110367" cy="1015663"/>
          </a:xfrm>
          <a:prstGeom prst="rect">
            <a:avLst/>
          </a:prstGeom>
          <a:noFill/>
        </p:spPr>
        <p:txBody>
          <a:bodyPr wrap="square" rtlCol="0">
            <a:spAutoFit/>
          </a:bodyPr>
          <a:lstStyle/>
          <a:p>
            <a:pPr algn="r" rtl="1"/>
            <a:r>
              <a:rPr lang="he-IL" sz="2000" b="1" dirty="0" smtClean="0">
                <a:solidFill>
                  <a:srgbClr val="C00000"/>
                </a:solidFill>
              </a:rPr>
              <a:t>אמונה</a:t>
            </a:r>
            <a:r>
              <a:rPr lang="he-IL" sz="2000" dirty="0" smtClean="0">
                <a:solidFill>
                  <a:srgbClr val="C00000"/>
                </a:solidFill>
              </a:rPr>
              <a:t> – לא שלווה ולא ביטחון, אלא סערה וחרדה של </a:t>
            </a:r>
            <a:r>
              <a:rPr lang="he-IL" sz="2000" b="1" dirty="0" smtClean="0">
                <a:solidFill>
                  <a:srgbClr val="C00000"/>
                </a:solidFill>
              </a:rPr>
              <a:t>מחפש</a:t>
            </a:r>
            <a:r>
              <a:rPr lang="he-IL" sz="2000" dirty="0" smtClean="0">
                <a:solidFill>
                  <a:srgbClr val="C00000"/>
                </a:solidFill>
              </a:rPr>
              <a:t> אלוהיו...של תובע מן האידיאלי את גילויו ככל האפשר...לא שובע של אלה  שהכול נהיר להם...והלכותיהם פסוקות...אלא רעב </a:t>
            </a:r>
            <a:r>
              <a:rPr lang="he-IL" sz="2000" dirty="0" err="1" smtClean="0">
                <a:solidFill>
                  <a:srgbClr val="C00000"/>
                </a:solidFill>
              </a:rPr>
              <a:t>פרמאננטי</a:t>
            </a:r>
            <a:r>
              <a:rPr lang="he-IL" sz="2000" dirty="0" smtClean="0">
                <a:solidFill>
                  <a:srgbClr val="C00000"/>
                </a:solidFill>
              </a:rPr>
              <a:t> – הנה סימנה של </a:t>
            </a:r>
            <a:r>
              <a:rPr lang="he-IL" sz="2000" b="1" dirty="0" smtClean="0">
                <a:solidFill>
                  <a:srgbClr val="C00000"/>
                </a:solidFill>
              </a:rPr>
              <a:t>האמונה</a:t>
            </a:r>
            <a:r>
              <a:rPr lang="he-IL" sz="2000" dirty="0" smtClean="0">
                <a:solidFill>
                  <a:srgbClr val="C00000"/>
                </a:solidFill>
              </a:rPr>
              <a:t>.</a:t>
            </a:r>
            <a:endParaRPr lang="en-US" sz="2000" dirty="0">
              <a:solidFill>
                <a:srgbClr val="C00000"/>
              </a:solidFill>
            </a:endParaRPr>
          </a:p>
        </p:txBody>
      </p:sp>
      <p:sp>
        <p:nvSpPr>
          <p:cNvPr id="13" name="TextBox 12"/>
          <p:cNvSpPr txBox="1"/>
          <p:nvPr/>
        </p:nvSpPr>
        <p:spPr>
          <a:xfrm>
            <a:off x="755577" y="3358153"/>
            <a:ext cx="4464496" cy="430887"/>
          </a:xfrm>
          <a:prstGeom prst="rect">
            <a:avLst/>
          </a:prstGeom>
          <a:noFill/>
        </p:spPr>
        <p:txBody>
          <a:bodyPr wrap="square" rtlCol="0">
            <a:spAutoFit/>
          </a:bodyPr>
          <a:lstStyle/>
          <a:p>
            <a:pPr algn="ctr"/>
            <a:r>
              <a:rPr lang="he-IL" sz="2200" b="1" dirty="0" smtClean="0">
                <a:solidFill>
                  <a:srgbClr val="FF0000"/>
                </a:solidFill>
              </a:rPr>
              <a:t>כמחנכים, חשבו: דיסוננס קוגניטיבי</a:t>
            </a:r>
            <a:endParaRPr lang="en-US" sz="2200" b="1" dirty="0">
              <a:solidFill>
                <a:srgbClr val="FF0000"/>
              </a:solidFill>
            </a:endParaRPr>
          </a:p>
        </p:txBody>
      </p:sp>
      <p:sp>
        <p:nvSpPr>
          <p:cNvPr id="5" name="TextBox 4"/>
          <p:cNvSpPr txBox="1"/>
          <p:nvPr/>
        </p:nvSpPr>
        <p:spPr>
          <a:xfrm>
            <a:off x="0" y="4193212"/>
            <a:ext cx="9110367" cy="1107996"/>
          </a:xfrm>
          <a:prstGeom prst="rect">
            <a:avLst/>
          </a:prstGeom>
          <a:noFill/>
        </p:spPr>
        <p:txBody>
          <a:bodyPr wrap="square" rtlCol="0">
            <a:spAutoFit/>
          </a:bodyPr>
          <a:lstStyle/>
          <a:p>
            <a:pPr algn="r" rtl="1"/>
            <a:r>
              <a:rPr lang="he-IL" sz="2200" b="1" dirty="0" smtClean="0">
                <a:solidFill>
                  <a:srgbClr val="C00000"/>
                </a:solidFill>
              </a:rPr>
              <a:t>המאמינים ביהדות ציונית חופשית מחפשים מימוש עצמי והגשמה עצמית. </a:t>
            </a:r>
          </a:p>
          <a:p>
            <a:pPr algn="r" rtl="1"/>
            <a:r>
              <a:rPr lang="he-IL" sz="2200" b="1" dirty="0" smtClean="0">
                <a:solidFill>
                  <a:srgbClr val="FF0000"/>
                </a:solidFill>
              </a:rPr>
              <a:t>להם עניין עליון</a:t>
            </a:r>
            <a:r>
              <a:rPr lang="en-US" sz="2200" b="1" dirty="0" smtClean="0">
                <a:solidFill>
                  <a:srgbClr val="FF0000"/>
                </a:solidFill>
              </a:rPr>
              <a:t> </a:t>
            </a:r>
            <a:r>
              <a:rPr lang="he-IL" sz="2200" b="1" dirty="0" smtClean="0">
                <a:solidFill>
                  <a:srgbClr val="FF0000"/>
                </a:solidFill>
              </a:rPr>
              <a:t>– עשייה במשימה אינסופית אשר חתירה אליה מהווה "חיי עולם". </a:t>
            </a:r>
          </a:p>
          <a:p>
            <a:pPr algn="r" rtl="1"/>
            <a:r>
              <a:rPr lang="he-IL" sz="2200" b="1">
                <a:solidFill>
                  <a:srgbClr val="FF0000"/>
                </a:solidFill>
              </a:rPr>
              <a:t> </a:t>
            </a:r>
            <a:r>
              <a:rPr lang="he-IL" sz="2200" b="1" smtClean="0">
                <a:solidFill>
                  <a:srgbClr val="FF0000"/>
                </a:solidFill>
              </a:rPr>
              <a:t>      מדינה </a:t>
            </a:r>
            <a:r>
              <a:rPr lang="he-IL" sz="2200" b="1" dirty="0" smtClean="0">
                <a:solidFill>
                  <a:srgbClr val="FF0000"/>
                </a:solidFill>
              </a:rPr>
              <a:t>יהודית-ציונית ודמוקרטית שבה </a:t>
            </a:r>
            <a:r>
              <a:rPr lang="he-IL" sz="2200" b="1" smtClean="0">
                <a:solidFill>
                  <a:srgbClr val="FF0000"/>
                </a:solidFill>
              </a:rPr>
              <a:t>ייקבע ייחודנו  </a:t>
            </a:r>
            <a:r>
              <a:rPr lang="he-IL" sz="2200" b="1" dirty="0" smtClean="0">
                <a:solidFill>
                  <a:srgbClr val="FF0000"/>
                </a:solidFill>
              </a:rPr>
              <a:t>- "גורלנו </a:t>
            </a:r>
            <a:r>
              <a:rPr lang="he-IL" sz="2200" b="1" smtClean="0">
                <a:solidFill>
                  <a:srgbClr val="FF0000"/>
                </a:solidFill>
              </a:rPr>
              <a:t>התרבותי".</a:t>
            </a:r>
            <a:endParaRPr lang="en-US" sz="2200" b="1" dirty="0">
              <a:solidFill>
                <a:srgbClr val="FF0000"/>
              </a:solidFill>
            </a:endParaRPr>
          </a:p>
        </p:txBody>
      </p:sp>
      <p:sp>
        <p:nvSpPr>
          <p:cNvPr id="6" name="TextBox 5"/>
          <p:cNvSpPr txBox="1"/>
          <p:nvPr/>
        </p:nvSpPr>
        <p:spPr>
          <a:xfrm>
            <a:off x="317437" y="3769876"/>
            <a:ext cx="8575043" cy="523220"/>
          </a:xfrm>
          <a:prstGeom prst="rect">
            <a:avLst/>
          </a:prstGeom>
          <a:noFill/>
        </p:spPr>
        <p:txBody>
          <a:bodyPr wrap="square" rtlCol="0">
            <a:spAutoFit/>
          </a:bodyPr>
          <a:lstStyle/>
          <a:p>
            <a:pPr algn="ctr" rtl="1"/>
            <a:r>
              <a:rPr lang="he-IL" sz="2800" b="1" dirty="0" smtClean="0">
                <a:solidFill>
                  <a:srgbClr val="00B050"/>
                </a:solidFill>
              </a:rPr>
              <a:t>בין מאמינים וחילוניים   </a:t>
            </a:r>
            <a:endParaRPr lang="en-US" sz="2800" b="1" dirty="0">
              <a:solidFill>
                <a:srgbClr val="00B050"/>
              </a:solidFill>
            </a:endParaRPr>
          </a:p>
        </p:txBody>
      </p:sp>
      <p:sp>
        <p:nvSpPr>
          <p:cNvPr id="9" name="TextBox 8"/>
          <p:cNvSpPr txBox="1"/>
          <p:nvPr/>
        </p:nvSpPr>
        <p:spPr>
          <a:xfrm>
            <a:off x="611560" y="5251847"/>
            <a:ext cx="8314077" cy="769441"/>
          </a:xfrm>
          <a:prstGeom prst="rect">
            <a:avLst/>
          </a:prstGeom>
          <a:noFill/>
        </p:spPr>
        <p:txBody>
          <a:bodyPr wrap="square" rtlCol="0">
            <a:spAutoFit/>
          </a:bodyPr>
          <a:lstStyle/>
          <a:p>
            <a:pPr algn="r" rtl="1"/>
            <a:r>
              <a:rPr lang="he-IL" sz="2200" b="1" dirty="0" smtClean="0">
                <a:solidFill>
                  <a:srgbClr val="7030A0"/>
                </a:solidFill>
              </a:rPr>
              <a:t>חילוניים – חייהם "חול" ללא קדושה – "חיי שעה", מימוש עצמי בלבד</a:t>
            </a:r>
          </a:p>
          <a:p>
            <a:pPr algn="r" rtl="1"/>
            <a:r>
              <a:rPr lang="he-IL" sz="2200" b="1" dirty="0">
                <a:solidFill>
                  <a:srgbClr val="7030A0"/>
                </a:solidFill>
              </a:rPr>
              <a:t> </a:t>
            </a:r>
            <a:r>
              <a:rPr lang="he-IL" sz="2200" b="1" dirty="0" smtClean="0">
                <a:solidFill>
                  <a:srgbClr val="7030A0"/>
                </a:solidFill>
              </a:rPr>
              <a:t>              ישראל כמדינת היהודים, "ככל העמים"</a:t>
            </a:r>
            <a:endParaRPr lang="en-US" sz="2200" b="1" dirty="0">
              <a:solidFill>
                <a:srgbClr val="7030A0"/>
              </a:solidFill>
            </a:endParaRPr>
          </a:p>
        </p:txBody>
      </p:sp>
      <p:sp>
        <p:nvSpPr>
          <p:cNvPr id="10" name="TextBox 9"/>
          <p:cNvSpPr txBox="1"/>
          <p:nvPr/>
        </p:nvSpPr>
        <p:spPr>
          <a:xfrm>
            <a:off x="611560" y="5982379"/>
            <a:ext cx="7992888" cy="830997"/>
          </a:xfrm>
          <a:prstGeom prst="rect">
            <a:avLst/>
          </a:prstGeom>
          <a:noFill/>
        </p:spPr>
        <p:txBody>
          <a:bodyPr wrap="square" rtlCol="0">
            <a:spAutoFit/>
          </a:bodyPr>
          <a:lstStyle/>
          <a:p>
            <a:pPr algn="ctr" rtl="1"/>
            <a:r>
              <a:rPr lang="he-IL" sz="2400" b="1" dirty="0" smtClean="0">
                <a:solidFill>
                  <a:srgbClr val="00B050"/>
                </a:solidFill>
              </a:rPr>
              <a:t>ייתכנו אזרחים יהודיים בישראל (גם בקיבוץ) שהם חילוניים.   </a:t>
            </a:r>
          </a:p>
          <a:p>
            <a:pPr algn="ctr" rtl="1"/>
            <a:r>
              <a:rPr lang="he-IL" sz="2400" b="1" dirty="0" smtClean="0">
                <a:solidFill>
                  <a:srgbClr val="00B050"/>
                </a:solidFill>
              </a:rPr>
              <a:t>אך אין יהדות-ציונית חילונית (תרתי דסתרי) </a:t>
            </a:r>
            <a:endParaRPr lang="en-US" sz="2400" b="1" dirty="0">
              <a:solidFill>
                <a:srgbClr val="00B050"/>
              </a:solidFill>
            </a:endParaRPr>
          </a:p>
        </p:txBody>
      </p:sp>
      <p:sp>
        <p:nvSpPr>
          <p:cNvPr id="11" name="TextBox 10"/>
          <p:cNvSpPr txBox="1"/>
          <p:nvPr/>
        </p:nvSpPr>
        <p:spPr>
          <a:xfrm>
            <a:off x="299343" y="620688"/>
            <a:ext cx="8593137" cy="461665"/>
          </a:xfrm>
          <a:prstGeom prst="rect">
            <a:avLst/>
          </a:prstGeom>
          <a:noFill/>
        </p:spPr>
        <p:txBody>
          <a:bodyPr wrap="square" rtlCol="0">
            <a:spAutoFit/>
          </a:bodyPr>
          <a:lstStyle/>
          <a:p>
            <a:pPr algn="ctr" rtl="1"/>
            <a:r>
              <a:rPr lang="he-IL" sz="2400" b="1" i="1" dirty="0" smtClean="0">
                <a:cs typeface="+mj-cs"/>
              </a:rPr>
              <a:t>  </a:t>
            </a:r>
            <a:r>
              <a:rPr lang="he-IL" sz="2400" b="1" i="1" dirty="0">
                <a:cs typeface="+mj-cs"/>
              </a:rPr>
              <a:t>"גלתה שכינה מחצרו של קיבוץ". </a:t>
            </a:r>
            <a:r>
              <a:rPr lang="he-IL" sz="2400" b="1" i="1" dirty="0" smtClean="0">
                <a:cs typeface="+mj-cs"/>
              </a:rPr>
              <a:t>אבא קובנר, משורר, חוג ליהדות,   </a:t>
            </a:r>
            <a:r>
              <a:rPr lang="he-IL" sz="2000" b="1" i="1" dirty="0" smtClean="0">
                <a:cs typeface="+mj-cs"/>
              </a:rPr>
              <a:t>1985</a:t>
            </a:r>
            <a:endParaRPr lang="en-US" sz="2000" b="1" i="1" dirty="0">
              <a:cs typeface="+mj-cs"/>
            </a:endParaRPr>
          </a:p>
        </p:txBody>
      </p:sp>
    </p:spTree>
    <p:extLst>
      <p:ext uri="{BB962C8B-B14F-4D97-AF65-F5344CB8AC3E}">
        <p14:creationId xmlns:p14="http://schemas.microsoft.com/office/powerpoint/2010/main" val="2218205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2" grpId="0"/>
      <p:bldP spid="13" grpId="0"/>
      <p:bldP spid="5" grpId="0"/>
      <p:bldP spid="6"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5A953F2-292C-4506-826D-8770C5219804}" type="slidenum">
              <a:rPr lang="en-US" smtClean="0"/>
              <a:t>9</a:t>
            </a:fld>
            <a:endParaRPr lang="en-US"/>
          </a:p>
        </p:txBody>
      </p:sp>
      <p:sp>
        <p:nvSpPr>
          <p:cNvPr id="4" name="Rectangle 1"/>
          <p:cNvSpPr>
            <a:spLocks noChangeArrowheads="1"/>
          </p:cNvSpPr>
          <p:nvPr/>
        </p:nvSpPr>
        <p:spPr bwMode="auto">
          <a:xfrm>
            <a:off x="1636713" y="3221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TextBox 4"/>
          <p:cNvSpPr txBox="1"/>
          <p:nvPr/>
        </p:nvSpPr>
        <p:spPr>
          <a:xfrm>
            <a:off x="107504" y="562035"/>
            <a:ext cx="8928992" cy="1138773"/>
          </a:xfrm>
          <a:prstGeom prst="rect">
            <a:avLst/>
          </a:prstGeom>
          <a:noFill/>
        </p:spPr>
        <p:txBody>
          <a:bodyPr wrap="square" rtlCol="0">
            <a:spAutoFit/>
          </a:bodyPr>
          <a:lstStyle/>
          <a:p>
            <a:pPr algn="ctr" rtl="1"/>
            <a:r>
              <a:rPr lang="he-IL" sz="3600" b="1" dirty="0" smtClean="0">
                <a:solidFill>
                  <a:srgbClr val="FF0000"/>
                </a:solidFill>
              </a:rPr>
              <a:t>חינוך אידיאולוגי = השקפת עולם </a:t>
            </a:r>
          </a:p>
          <a:p>
            <a:pPr algn="ctr" rtl="1"/>
            <a:r>
              <a:rPr lang="he-IL" sz="3200" b="1" dirty="0" smtClean="0">
                <a:solidFill>
                  <a:srgbClr val="FF0000"/>
                </a:solidFill>
              </a:rPr>
              <a:t> "מפה </a:t>
            </a:r>
            <a:r>
              <a:rPr lang="he-IL" sz="3200" b="1" dirty="0">
                <a:solidFill>
                  <a:srgbClr val="FF0000"/>
                </a:solidFill>
              </a:rPr>
              <a:t>קוגניטיבית</a:t>
            </a:r>
            <a:r>
              <a:rPr lang="he-IL" sz="3200" b="1" dirty="0" smtClean="0">
                <a:solidFill>
                  <a:srgbClr val="FF0000"/>
                </a:solidFill>
              </a:rPr>
              <a:t> 'בראש' " + ותכנית פעולה לממשה</a:t>
            </a:r>
          </a:p>
        </p:txBody>
      </p:sp>
      <p:sp>
        <p:nvSpPr>
          <p:cNvPr id="6" name="TextBox 5"/>
          <p:cNvSpPr txBox="1"/>
          <p:nvPr/>
        </p:nvSpPr>
        <p:spPr>
          <a:xfrm>
            <a:off x="107504" y="1772816"/>
            <a:ext cx="8928992" cy="954107"/>
          </a:xfrm>
          <a:prstGeom prst="rect">
            <a:avLst/>
          </a:prstGeom>
          <a:noFill/>
        </p:spPr>
        <p:txBody>
          <a:bodyPr wrap="square" rtlCol="0">
            <a:spAutoFit/>
          </a:bodyPr>
          <a:lstStyle/>
          <a:p>
            <a:pPr algn="ctr" rtl="1"/>
            <a:r>
              <a:rPr lang="he-IL" sz="2800" dirty="0">
                <a:solidFill>
                  <a:srgbClr val="00B050"/>
                </a:solidFill>
              </a:rPr>
              <a:t> </a:t>
            </a:r>
            <a:r>
              <a:rPr lang="he-IL" sz="2800" b="1" dirty="0" smtClean="0">
                <a:solidFill>
                  <a:srgbClr val="00B050"/>
                </a:solidFill>
              </a:rPr>
              <a:t>נחוצים מחנכים (חינוך פורמלי) ומדריכים (חינוך לא פורמלי)  </a:t>
            </a:r>
          </a:p>
          <a:p>
            <a:pPr algn="ctr" rtl="1"/>
            <a:r>
              <a:rPr lang="he-IL" sz="2800" b="1" dirty="0" smtClean="0">
                <a:solidFill>
                  <a:srgbClr val="00B050"/>
                </a:solidFill>
              </a:rPr>
              <a:t>עם מוטיבציה יהודית-ציונית, </a:t>
            </a:r>
            <a:r>
              <a:rPr lang="he-IL" sz="2800" b="1" dirty="0">
                <a:solidFill>
                  <a:srgbClr val="00B050"/>
                </a:solidFill>
              </a:rPr>
              <a:t>מחויבות רגשית  </a:t>
            </a:r>
            <a:r>
              <a:rPr lang="he-IL" sz="2800" b="1" dirty="0" smtClean="0">
                <a:solidFill>
                  <a:srgbClr val="00B050"/>
                </a:solidFill>
              </a:rPr>
              <a:t>ולהט. </a:t>
            </a:r>
          </a:p>
        </p:txBody>
      </p:sp>
      <p:sp>
        <p:nvSpPr>
          <p:cNvPr id="8" name="TextBox 7"/>
          <p:cNvSpPr txBox="1"/>
          <p:nvPr/>
        </p:nvSpPr>
        <p:spPr>
          <a:xfrm>
            <a:off x="395536" y="4653136"/>
            <a:ext cx="8352928" cy="2092881"/>
          </a:xfrm>
          <a:prstGeom prst="rect">
            <a:avLst/>
          </a:prstGeom>
          <a:noFill/>
        </p:spPr>
        <p:txBody>
          <a:bodyPr wrap="square" rtlCol="0">
            <a:spAutoFit/>
          </a:bodyPr>
          <a:lstStyle/>
          <a:p>
            <a:pPr algn="ctr" rtl="1"/>
            <a:r>
              <a:rPr lang="he-IL" sz="3200" b="1" dirty="0">
                <a:solidFill>
                  <a:srgbClr val="FF0000"/>
                </a:solidFill>
              </a:rPr>
              <a:t>מפה קוגניטיבית </a:t>
            </a:r>
            <a:r>
              <a:rPr lang="he-IL" sz="3200" b="1" dirty="0" smtClean="0">
                <a:solidFill>
                  <a:srgbClr val="FF0000"/>
                </a:solidFill>
              </a:rPr>
              <a:t>בראש, </a:t>
            </a:r>
            <a:r>
              <a:rPr lang="he-IL" sz="3200" b="1" dirty="0" smtClean="0">
                <a:solidFill>
                  <a:srgbClr val="7030A0"/>
                </a:solidFill>
              </a:rPr>
              <a:t>משמע</a:t>
            </a:r>
            <a:r>
              <a:rPr lang="he-IL" sz="3200" b="1" dirty="0" smtClean="0">
                <a:solidFill>
                  <a:srgbClr val="FF0000"/>
                </a:solidFill>
              </a:rPr>
              <a:t> </a:t>
            </a:r>
            <a:r>
              <a:rPr lang="he-IL" sz="3200" b="1" dirty="0" smtClean="0">
                <a:solidFill>
                  <a:srgbClr val="7030A0"/>
                </a:solidFill>
              </a:rPr>
              <a:t>חשיבה שיטתית,</a:t>
            </a:r>
          </a:p>
          <a:p>
            <a:pPr algn="ctr" rtl="1"/>
            <a:r>
              <a:rPr lang="he-IL" sz="3200" b="1" dirty="0" smtClean="0">
                <a:solidFill>
                  <a:srgbClr val="7030A0"/>
                </a:solidFill>
              </a:rPr>
              <a:t>של </a:t>
            </a:r>
            <a:r>
              <a:rPr lang="he-IL" sz="3400" b="1" dirty="0" smtClean="0">
                <a:solidFill>
                  <a:srgbClr val="7030A0"/>
                </a:solidFill>
              </a:rPr>
              <a:t>אמונה, ערכים, עקרונות, ומסגרות</a:t>
            </a:r>
          </a:p>
          <a:p>
            <a:pPr algn="ctr" rtl="1"/>
            <a:r>
              <a:rPr lang="he-IL" sz="3200" b="1" dirty="0" smtClean="0">
                <a:solidFill>
                  <a:srgbClr val="7030A0"/>
                </a:solidFill>
              </a:rPr>
              <a:t>כיצד ננחיל אותם בגילאים שונים</a:t>
            </a:r>
          </a:p>
          <a:p>
            <a:pPr algn="ctr" rtl="1"/>
            <a:r>
              <a:rPr lang="he-IL" sz="3200" b="1" dirty="0" smtClean="0">
                <a:solidFill>
                  <a:srgbClr val="7030A0"/>
                </a:solidFill>
              </a:rPr>
              <a:t>אפקטיבית וקוגניטיבית</a:t>
            </a:r>
            <a:endParaRPr lang="en-US" sz="3200" b="1" dirty="0">
              <a:solidFill>
                <a:srgbClr val="7030A0"/>
              </a:solidFill>
            </a:endParaRPr>
          </a:p>
        </p:txBody>
      </p:sp>
      <p:sp>
        <p:nvSpPr>
          <p:cNvPr id="11" name="TextBox 10"/>
          <p:cNvSpPr txBox="1"/>
          <p:nvPr/>
        </p:nvSpPr>
        <p:spPr>
          <a:xfrm>
            <a:off x="395536" y="2924944"/>
            <a:ext cx="8352928" cy="1877437"/>
          </a:xfrm>
          <a:prstGeom prst="rect">
            <a:avLst/>
          </a:prstGeom>
          <a:noFill/>
        </p:spPr>
        <p:txBody>
          <a:bodyPr wrap="square" rtlCol="0">
            <a:spAutoFit/>
          </a:bodyPr>
          <a:lstStyle/>
          <a:p>
            <a:pPr algn="ctr" rtl="1"/>
            <a:r>
              <a:rPr lang="he-IL" sz="3000" b="1" dirty="0">
                <a:solidFill>
                  <a:srgbClr val="C00000"/>
                </a:solidFill>
              </a:rPr>
              <a:t>"בכל לבבך (קוגניטיבי), בכל נפשך (אפקטיבי– רגשי) </a:t>
            </a:r>
          </a:p>
          <a:p>
            <a:pPr algn="ctr" rtl="1"/>
            <a:r>
              <a:rPr lang="he-IL" sz="3000" b="1" dirty="0">
                <a:solidFill>
                  <a:srgbClr val="C00000"/>
                </a:solidFill>
              </a:rPr>
              <a:t>ובכל מאודך (כוח פיזי)" </a:t>
            </a:r>
            <a:r>
              <a:rPr lang="he-IL" sz="2000" b="1" dirty="0">
                <a:solidFill>
                  <a:srgbClr val="C00000"/>
                </a:solidFill>
              </a:rPr>
              <a:t>דברים </a:t>
            </a:r>
            <a:r>
              <a:rPr lang="he-IL" sz="2000" b="1" dirty="0" smtClean="0">
                <a:solidFill>
                  <a:srgbClr val="C00000"/>
                </a:solidFill>
              </a:rPr>
              <a:t>ה:ו</a:t>
            </a:r>
          </a:p>
          <a:p>
            <a:pPr algn="ctr" rtl="1"/>
            <a:r>
              <a:rPr lang="he-IL" sz="2800" b="1" dirty="0" smtClean="0">
                <a:solidFill>
                  <a:srgbClr val="C00000"/>
                </a:solidFill>
              </a:rPr>
              <a:t>מאפיין של החלוצים אתמול והציונות המשיחית של היום</a:t>
            </a:r>
          </a:p>
          <a:p>
            <a:pPr algn="ctr" rtl="1"/>
            <a:r>
              <a:rPr lang="he-IL" b="1" dirty="0" smtClean="0">
                <a:solidFill>
                  <a:srgbClr val="C00000"/>
                </a:solidFill>
              </a:rPr>
              <a:t>*******************************</a:t>
            </a:r>
            <a:r>
              <a:rPr lang="he-IL" sz="2800" b="1" dirty="0" smtClean="0">
                <a:solidFill>
                  <a:srgbClr val="C00000"/>
                </a:solidFill>
              </a:rPr>
              <a:t> </a:t>
            </a:r>
            <a:endParaRPr lang="en-US" sz="2800" b="1" dirty="0">
              <a:solidFill>
                <a:srgbClr val="C00000"/>
              </a:solidFill>
            </a:endParaRPr>
          </a:p>
        </p:txBody>
      </p:sp>
    </p:spTree>
    <p:extLst>
      <p:ext uri="{BB962C8B-B14F-4D97-AF65-F5344CB8AC3E}">
        <p14:creationId xmlns:p14="http://schemas.microsoft.com/office/powerpoint/2010/main" val="414684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3713</TotalTime>
  <Words>2324</Words>
  <Application>Microsoft Office PowerPoint</Application>
  <PresentationFormat>On-screen Show (4:3)</PresentationFormat>
  <Paragraphs>257</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ייעוד ציוני – מדיני ו/או תרבותי</vt:lpstr>
      <vt:lpstr>ציונות מדינית   ציונות תרבותית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216</cp:revision>
  <dcterms:created xsi:type="dcterms:W3CDTF">2013-08-07T12:13:59Z</dcterms:created>
  <dcterms:modified xsi:type="dcterms:W3CDTF">2014-01-29T14:06:19Z</dcterms:modified>
</cp:coreProperties>
</file>