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0" r:id="rId3"/>
    <p:sldId id="272" r:id="rId4"/>
    <p:sldId id="264" r:id="rId5"/>
    <p:sldId id="269" r:id="rId6"/>
    <p:sldId id="267" r:id="rId7"/>
    <p:sldId id="268" r:id="rId8"/>
    <p:sldId id="275" r:id="rId9"/>
    <p:sldId id="273" r:id="rId10"/>
    <p:sldId id="276" r:id="rId11"/>
    <p:sldId id="277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iZOQIF84sAozZ4kJjASrnQ==" hashData="rE1FP61RtwGcUoasYuUUgOGwXrg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36" autoAdjust="0"/>
    <p:restoredTop sz="94660"/>
  </p:normalViewPr>
  <p:slideViewPr>
    <p:cSldViewPr>
      <p:cViewPr varScale="1">
        <p:scale>
          <a:sx n="65" d="100"/>
          <a:sy n="65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24073-CCC0-49EC-978C-5EB98CD51C47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0F3BA-1180-4DDA-AA3C-BAA2F7C1A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6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ee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561DA3A-2889-4B3C-954C-9398E09E3A3D}" type="slidenum">
              <a:rPr lang="en-CA" smtClean="0"/>
              <a:pPr eaLnBrk="1" hangingPunct="1"/>
              <a:t>8</a:t>
            </a:fld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9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41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62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79CE0-3B8D-4333-842A-5C68F80FFC4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6338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5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2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3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76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2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19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3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809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53FE1-9351-4100-83CA-6820A4C119C5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ECE89-A305-49C2-AB8F-1E777FEE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2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</p:spPr>
        <p:txBody>
          <a:bodyPr/>
          <a:lstStyle/>
          <a:p>
            <a:r>
              <a:rPr lang="he-IL" b="1" dirty="0" smtClean="0">
                <a:solidFill>
                  <a:schemeClr val="accent6">
                    <a:lumMod val="50000"/>
                  </a:schemeClr>
                </a:solidFill>
                <a:cs typeface="+mn-cs"/>
              </a:rPr>
              <a:t>ציונות רפורמית – מה זה?</a:t>
            </a:r>
            <a:endParaRPr lang="en-US" b="1" dirty="0">
              <a:solidFill>
                <a:schemeClr val="accent6">
                  <a:lumMod val="50000"/>
                </a:schemeClr>
              </a:solidFill>
              <a:cs typeface="+mn-cs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3568" y="2708920"/>
            <a:ext cx="7632848" cy="1752600"/>
          </a:xfrm>
        </p:spPr>
        <p:txBody>
          <a:bodyPr>
            <a:normAutofit/>
          </a:bodyPr>
          <a:lstStyle/>
          <a:p>
            <a:pPr algn="r" rtl="1"/>
            <a:r>
              <a:rPr lang="he-IL" b="1" dirty="0" smtClean="0">
                <a:solidFill>
                  <a:srgbClr val="FF0000"/>
                </a:solidFill>
              </a:rPr>
              <a:t> </a:t>
            </a:r>
            <a:r>
              <a:rPr lang="he-IL" sz="4300" b="1" dirty="0" smtClean="0">
                <a:solidFill>
                  <a:srgbClr val="FF0000"/>
                </a:solidFill>
              </a:rPr>
              <a:t>מפתח:  ציונות כשם עצם.</a:t>
            </a:r>
          </a:p>
          <a:p>
            <a:pPr algn="r" rtl="1"/>
            <a:r>
              <a:rPr lang="he-IL" sz="4300" b="1" dirty="0" smtClean="0">
                <a:solidFill>
                  <a:srgbClr val="FF0000"/>
                </a:solidFill>
              </a:rPr>
              <a:t>             רפורמית כשם תואר</a:t>
            </a:r>
            <a:endParaRPr lang="en-US" sz="43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3" y="4906034"/>
            <a:ext cx="65934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2800" b="1" dirty="0" smtClean="0">
                <a:solidFill>
                  <a:schemeClr val="accent6">
                    <a:lumMod val="50000"/>
                  </a:schemeClr>
                </a:solidFill>
              </a:rPr>
              <a:t>מיכאל לבני</a:t>
            </a:r>
          </a:p>
          <a:p>
            <a:pPr algn="ctr" rtl="1"/>
            <a:r>
              <a:rPr lang="he-IL" sz="2800" b="1" dirty="0" smtClean="0">
                <a:solidFill>
                  <a:schemeClr val="accent6">
                    <a:lumMod val="50000"/>
                  </a:schemeClr>
                </a:solidFill>
              </a:rPr>
              <a:t>אב תשע"ג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84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969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57BE5E9-2AA9-4329-9BAD-DF29CE3342AE}" type="slidenum">
              <a:rPr lang="en-CA" smtClean="0"/>
              <a:pPr eaLnBrk="1" hangingPunct="1"/>
              <a:t>11</a:t>
            </a:fld>
            <a:endParaRPr lang="en-CA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914400"/>
          </a:xfrm>
        </p:spPr>
        <p:txBody>
          <a:bodyPr>
            <a:normAutofit/>
          </a:bodyPr>
          <a:lstStyle/>
          <a:p>
            <a:pPr rtl="1" eaLnBrk="1" hangingPunct="1"/>
            <a:r>
              <a:rPr lang="he-IL" sz="4000" b="1" dirty="0" smtClean="0">
                <a:solidFill>
                  <a:schemeClr val="tx1"/>
                </a:solidFill>
                <a:cs typeface="+mn-cs"/>
              </a:rPr>
              <a:t>ציונות תרבותית במאה ה-21</a:t>
            </a:r>
            <a:endParaRPr lang="en-CA" sz="4000" b="1" dirty="0" smtClean="0">
              <a:solidFill>
                <a:schemeClr val="tx1"/>
              </a:solidFill>
              <a:cs typeface="+mn-cs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40968"/>
            <a:ext cx="8001000" cy="3024336"/>
          </a:xfrm>
        </p:spPr>
        <p:txBody>
          <a:bodyPr>
            <a:normAutofit fontScale="92500" lnSpcReduction="20000"/>
          </a:bodyPr>
          <a:lstStyle/>
          <a:p>
            <a:pPr algn="ctr" rtl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he-IL" b="1" dirty="0" smtClean="0">
                <a:solidFill>
                  <a:srgbClr val="0070C0"/>
                </a:solidFill>
              </a:rPr>
              <a:t>פרמטרים</a:t>
            </a:r>
          </a:p>
          <a:p>
            <a:pPr algn="ctr" rtl="1" eaLnBrk="1" hangingPunct="1">
              <a:lnSpc>
                <a:spcPct val="90000"/>
              </a:lnSpc>
              <a:defRPr/>
            </a:pPr>
            <a:r>
              <a:rPr lang="he-IL" b="1" dirty="0" smtClean="0">
                <a:solidFill>
                  <a:srgbClr val="0070C0"/>
                </a:solidFill>
              </a:rPr>
              <a:t>מדינה יהודית ודמוקרטית</a:t>
            </a:r>
          </a:p>
          <a:p>
            <a:pPr algn="ctr" rtl="1">
              <a:lnSpc>
                <a:spcPct val="90000"/>
              </a:lnSpc>
              <a:defRPr/>
            </a:pPr>
            <a:r>
              <a:rPr lang="he-IL" b="1" dirty="0" smtClean="0">
                <a:solidFill>
                  <a:srgbClr val="0070C0"/>
                </a:solidFill>
              </a:rPr>
              <a:t>צדק חברתי – קדושת האדם</a:t>
            </a:r>
          </a:p>
          <a:p>
            <a:pPr algn="ctr" rtl="1">
              <a:lnSpc>
                <a:spcPct val="90000"/>
              </a:lnSpc>
              <a:defRPr/>
            </a:pPr>
            <a:r>
              <a:rPr lang="he-IL" b="1" dirty="0" smtClean="0">
                <a:solidFill>
                  <a:srgbClr val="0070C0"/>
                </a:solidFill>
              </a:rPr>
              <a:t>צדק סביבתי – קדושת הבריאה</a:t>
            </a:r>
          </a:p>
          <a:p>
            <a:pPr algn="ctr" rtl="1">
              <a:lnSpc>
                <a:spcPct val="90000"/>
              </a:lnSpc>
              <a:defRPr/>
            </a:pPr>
            <a:r>
              <a:rPr lang="he-IL" b="1" dirty="0" smtClean="0">
                <a:solidFill>
                  <a:srgbClr val="0070C0"/>
                </a:solidFill>
              </a:rPr>
              <a:t>התחדשות תרבותית </a:t>
            </a:r>
            <a:r>
              <a:rPr lang="he-IL" b="1" dirty="0" smtClean="0">
                <a:solidFill>
                  <a:srgbClr val="00B050"/>
                </a:solidFill>
              </a:rPr>
              <a:t>(תורת חיים) </a:t>
            </a:r>
            <a:r>
              <a:rPr lang="he-IL" b="1" dirty="0" smtClean="0">
                <a:solidFill>
                  <a:srgbClr val="0070C0"/>
                </a:solidFill>
              </a:rPr>
              <a:t>פלורליסטית</a:t>
            </a:r>
          </a:p>
          <a:p>
            <a:pPr algn="ctr" rtl="1">
              <a:lnSpc>
                <a:spcPct val="90000"/>
              </a:lnSpc>
              <a:defRPr/>
            </a:pPr>
            <a:r>
              <a:rPr lang="he-IL" b="1" dirty="0" smtClean="0">
                <a:solidFill>
                  <a:srgbClr val="0070C0"/>
                </a:solidFill>
              </a:rPr>
              <a:t>על הפולחן לשקף את המורשת כולה לרבות הגות ומעש בעידן החדש</a:t>
            </a:r>
          </a:p>
          <a:p>
            <a:pPr marL="0" indent="0" algn="r" rtl="1" eaLnBrk="1" hangingPunct="1">
              <a:lnSpc>
                <a:spcPct val="90000"/>
              </a:lnSpc>
              <a:buFontTx/>
              <a:buNone/>
              <a:defRPr/>
            </a:pPr>
            <a:endParaRPr lang="en-US" sz="2600" b="1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sz="2400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CA" sz="2800" dirty="0" smtClean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9512" y="1157288"/>
            <a:ext cx="84249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algn="ctr" rtl="1" eaLnBrk="1" hangingPunct="1">
              <a:buFont typeface="Wingdings" pitchFamily="2" charset="2"/>
              <a:buChar char="v"/>
            </a:pPr>
            <a:r>
              <a:rPr lang="he-IL" sz="3200" b="1" dirty="0" smtClean="0">
                <a:solidFill>
                  <a:srgbClr val="FF0000"/>
                </a:solidFill>
              </a:rPr>
              <a:t>המדינה כמסגרת לקידום תיקון אדם-עם-עולם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 rot="10800000" flipV="1">
            <a:off x="179512" y="1961141"/>
            <a:ext cx="8640960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algn="r" rt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he-IL" sz="3200" b="1" dirty="0" smtClean="0">
                <a:solidFill>
                  <a:srgbClr val="00B050"/>
                </a:solidFill>
              </a:rPr>
              <a:t>חזון/חזונות של תחיה  -  "הרבה פתחים למקום" </a:t>
            </a:r>
          </a:p>
          <a:p>
            <a:pPr algn="r" rtl="1" eaLnBrk="1" hangingPunct="1">
              <a:lnSpc>
                <a:spcPct val="90000"/>
              </a:lnSpc>
            </a:pPr>
            <a:r>
              <a:rPr lang="he-IL" sz="3200" b="1" dirty="0" smtClean="0">
                <a:solidFill>
                  <a:srgbClr val="00B050"/>
                </a:solidFill>
              </a:rPr>
              <a:t>             "באין חזון יפרע עם"  </a:t>
            </a:r>
            <a:r>
              <a:rPr lang="he-IL" sz="3000" b="1" dirty="0" smtClean="0">
                <a:solidFill>
                  <a:srgbClr val="00B050"/>
                </a:solidFill>
              </a:rPr>
              <a:t> </a:t>
            </a:r>
            <a:r>
              <a:rPr lang="he-IL" b="1" dirty="0" smtClean="0">
                <a:solidFill>
                  <a:srgbClr val="00B050"/>
                </a:solidFill>
              </a:rPr>
              <a:t>משלי 28:18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93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 build="p"/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EC5B8BE-8EEF-4937-8BCB-D3AB3E7D5CE1}" type="slidenum">
              <a:rPr lang="en-CA" smtClean="0"/>
              <a:pPr eaLnBrk="1" hangingPunct="1"/>
              <a:t>12</a:t>
            </a:fld>
            <a:endParaRPr lang="en-CA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2238"/>
            <a:ext cx="8229600" cy="685800"/>
          </a:xfrm>
        </p:spPr>
        <p:txBody>
          <a:bodyPr>
            <a:noAutofit/>
          </a:bodyPr>
          <a:lstStyle/>
          <a:p>
            <a:pPr rtl="1" eaLnBrk="1" hangingPunct="1"/>
            <a:r>
              <a:rPr lang="he-IL" sz="4000" b="1" dirty="0" smtClean="0">
                <a:solidFill>
                  <a:srgbClr val="00B050"/>
                </a:solidFill>
                <a:cs typeface="+mn-cs"/>
              </a:rPr>
              <a:t/>
            </a:r>
            <a:br>
              <a:rPr lang="he-IL" sz="4000" b="1" dirty="0" smtClean="0">
                <a:solidFill>
                  <a:srgbClr val="00B050"/>
                </a:solidFill>
                <a:cs typeface="+mn-cs"/>
              </a:rPr>
            </a:br>
            <a:endParaRPr lang="en-CA" sz="4000" b="1" dirty="0" smtClean="0">
              <a:solidFill>
                <a:srgbClr val="00B050"/>
              </a:solidFill>
              <a:cs typeface="+mn-cs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6588" y="5649913"/>
            <a:ext cx="8507412" cy="1019175"/>
          </a:xfrm>
        </p:spPr>
        <p:txBody>
          <a:bodyPr>
            <a:normAutofit fontScale="62500" lnSpcReduction="20000"/>
          </a:bodyPr>
          <a:lstStyle/>
          <a:p>
            <a:pPr algn="r" rtl="1" eaLnBrk="1" hangingPunct="1"/>
            <a:r>
              <a:rPr lang="he-IL" sz="3300" b="1" dirty="0" smtClean="0">
                <a:solidFill>
                  <a:srgbClr val="3333FF"/>
                </a:solidFill>
              </a:rPr>
              <a:t>שתדלנות למען ישראל ולמען </a:t>
            </a:r>
            <a:r>
              <a:rPr lang="he-IL" sz="3300" b="1" dirty="0" err="1" smtClean="0">
                <a:solidFill>
                  <a:srgbClr val="3333FF"/>
                </a:solidFill>
              </a:rPr>
              <a:t>תל"ם</a:t>
            </a:r>
            <a:r>
              <a:rPr lang="he-IL" sz="3300" b="1" dirty="0" smtClean="0">
                <a:solidFill>
                  <a:srgbClr val="3333FF"/>
                </a:solidFill>
              </a:rPr>
              <a:t> בפרט</a:t>
            </a:r>
            <a:endParaRPr lang="en-US" sz="3300" b="1" dirty="0" smtClean="0">
              <a:solidFill>
                <a:srgbClr val="3333FF"/>
              </a:solidFill>
            </a:endParaRPr>
          </a:p>
          <a:p>
            <a:pPr algn="r" rtl="1"/>
            <a:r>
              <a:rPr lang="he-IL" sz="3300" b="1" dirty="0" smtClean="0"/>
              <a:t>תגבור זהות יהודית / מחויבות יהודית ויהודית רפורמית – בנוער בפרט</a:t>
            </a:r>
            <a:endParaRPr lang="en-US" sz="3300" b="1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    </a:t>
            </a:r>
          </a:p>
          <a:p>
            <a:pPr marL="0" indent="0" eaLnBrk="1" hangingPunct="1">
              <a:buNone/>
            </a:pPr>
            <a:endParaRPr lang="en-US" sz="2400" dirty="0" smtClean="0"/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eaLnBrk="1" hangingPunct="1"/>
            <a:endParaRPr lang="en-US" sz="2600" dirty="0" smtClean="0"/>
          </a:p>
          <a:p>
            <a:pPr eaLnBrk="1" hangingPunct="1">
              <a:buFontTx/>
              <a:buNone/>
            </a:pPr>
            <a:endParaRPr lang="en-CA" sz="2600" b="1" dirty="0" smtClean="0"/>
          </a:p>
        </p:txBody>
      </p:sp>
      <p:sp>
        <p:nvSpPr>
          <p:cNvPr id="2" name="TextBox 1"/>
          <p:cNvSpPr txBox="1"/>
          <p:nvPr/>
        </p:nvSpPr>
        <p:spPr>
          <a:xfrm rot="10800000" flipV="1">
            <a:off x="611558" y="980729"/>
            <a:ext cx="8280921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ctr" rtl="1">
              <a:buFont typeface="Wingdings" pitchFamily="2" charset="2"/>
              <a:buChar char="v"/>
              <a:defRPr/>
            </a:pPr>
            <a:r>
              <a:rPr lang="he-IL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במדינת ישראל כמדינת היהודים ה"פוסט-ציונית", </a:t>
            </a:r>
          </a:p>
          <a:p>
            <a:pPr algn="ctr" rtl="1">
              <a:defRPr/>
            </a:pPr>
            <a:r>
              <a:rPr lang="he-IL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"ככל העמים", ליברלית, דמוקרטית היא דורשת </a:t>
            </a:r>
          </a:p>
          <a:p>
            <a:pPr algn="ctr" rtl="1">
              <a:defRPr/>
            </a:pPr>
            <a:r>
              <a:rPr lang="he-IL" sz="2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he-IL" sz="3200" b="1" dirty="0" smtClean="0">
                <a:solidFill>
                  <a:schemeClr val="tx2">
                    <a:lumMod val="50000"/>
                  </a:schemeClr>
                </a:solidFill>
              </a:rPr>
              <a:t>שוויון </a:t>
            </a:r>
            <a:r>
              <a:rPr lang="he-IL" sz="3200" b="1" dirty="0">
                <a:solidFill>
                  <a:schemeClr val="tx2">
                    <a:lumMod val="50000"/>
                  </a:schemeClr>
                </a:solidFill>
              </a:rPr>
              <a:t>זכויות לכל הזרמים ביהדות (פלורליזם</a:t>
            </a:r>
            <a:r>
              <a:rPr lang="he-IL" sz="32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en-US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2420888"/>
            <a:ext cx="814724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algn="ctr" rtl="1" eaLnBrk="1" hangingPunct="1">
              <a:buFont typeface="Wingdings" pitchFamily="2" charset="2"/>
              <a:buChar char="v"/>
            </a:pPr>
            <a:r>
              <a:rPr lang="he-IL" sz="2800" b="1" dirty="0" smtClean="0">
                <a:solidFill>
                  <a:srgbClr val="FF0000"/>
                </a:solidFill>
              </a:rPr>
              <a:t>העשייה:  דגש על קהילות פולחן – </a:t>
            </a:r>
          </a:p>
          <a:p>
            <a:pPr marL="0" indent="0" algn="ctr" rtl="1" eaLnBrk="1" hangingPunct="1"/>
            <a:r>
              <a:rPr lang="he-IL" sz="2800" b="1" dirty="0">
                <a:solidFill>
                  <a:srgbClr val="FF0000"/>
                </a:solidFill>
              </a:rPr>
              <a:t> </a:t>
            </a:r>
            <a:r>
              <a:rPr lang="he-IL" sz="2800" b="1" dirty="0" smtClean="0">
                <a:solidFill>
                  <a:srgbClr val="FF0000"/>
                </a:solidFill>
              </a:rPr>
              <a:t>  מתוך ראייה כי יהדות רפורמית היא זרם דתי ביהדות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429000"/>
            <a:ext cx="829126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r" rtl="1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he-IL" sz="2800" b="1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הגעה אל הציבור </a:t>
            </a:r>
            <a:r>
              <a:rPr lang="he-IL" sz="2400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(</a:t>
            </a:r>
            <a:r>
              <a:rPr lang="en-US" sz="2000" b="1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OUTREACH</a:t>
            </a:r>
            <a:r>
              <a:rPr lang="he-IL" sz="2400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) </a:t>
            </a:r>
            <a:r>
              <a:rPr lang="he-IL" sz="2800" b="1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על ידי שיווק מגוון של צרכים פולחניים וחברתיים על בסיס קבע או מזדמן</a:t>
            </a:r>
            <a:endParaRPr lang="en-US" sz="2800" b="1" kern="0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437112"/>
            <a:ext cx="814724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he-IL" sz="2800" b="1" kern="0" dirty="0" smtClean="0">
                <a:solidFill>
                  <a:srgbClr val="00B0F0"/>
                </a:solidFill>
                <a:latin typeface="Arial"/>
                <a:cs typeface="Arial"/>
              </a:rPr>
              <a:t>מנהיגות מקצועית בשכר – מימון חיצוני בעיקר מחו"ל</a:t>
            </a:r>
            <a:endParaRPr lang="en-US" sz="2800" b="1" kern="0" dirty="0">
              <a:solidFill>
                <a:srgbClr val="00B0F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417364" y="5138028"/>
            <a:ext cx="81870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spcBef>
                <a:spcPct val="20000"/>
              </a:spcBef>
              <a:defRPr/>
            </a:pPr>
            <a:r>
              <a:rPr lang="he-IL" sz="2800" b="1" kern="0" dirty="0" smtClean="0">
                <a:solidFill>
                  <a:srgbClr val="3333FF"/>
                </a:solidFill>
                <a:latin typeface="Arial"/>
                <a:cs typeface="Arial"/>
              </a:rPr>
              <a:t>בתפוצות:</a:t>
            </a:r>
            <a:endParaRPr lang="en-US" sz="2800" b="1" kern="0" dirty="0">
              <a:solidFill>
                <a:srgbClr val="3333FF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260648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3600" b="1" dirty="0" smtClean="0">
                <a:solidFill>
                  <a:srgbClr val="00B050"/>
                </a:solidFill>
              </a:rPr>
              <a:t>יהדות רפורמית בישראל - </a:t>
            </a:r>
            <a:r>
              <a:rPr lang="he-IL" sz="3200" b="1" dirty="0" smtClean="0">
                <a:solidFill>
                  <a:srgbClr val="00B050"/>
                </a:solidFill>
              </a:rPr>
              <a:t>כנגזרת מציונות מדינית</a:t>
            </a:r>
            <a:endParaRPr 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34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0" grpId="0" build="p"/>
      <p:bldP spid="2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he-IL" sz="4900" b="1" dirty="0">
                <a:solidFill>
                  <a:srgbClr val="002060"/>
                </a:solidFill>
                <a:cs typeface="+mn-cs"/>
              </a:rPr>
              <a:t>שתי דרכים אל הציונות</a:t>
            </a:r>
            <a:r>
              <a:rPr lang="he-IL" sz="3200" b="1" dirty="0">
                <a:solidFill>
                  <a:srgbClr val="002060"/>
                </a:solidFill>
              </a:rPr>
              <a:t/>
            </a:r>
            <a:br>
              <a:rPr lang="he-IL" sz="3200" b="1" dirty="0">
                <a:solidFill>
                  <a:srgbClr val="002060"/>
                </a:solidFill>
              </a:rPr>
            </a:br>
            <a:endParaRPr lang="en-US" sz="32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196752"/>
            <a:ext cx="7632848" cy="4824536"/>
          </a:xfrm>
        </p:spPr>
        <p:txBody>
          <a:bodyPr>
            <a:normAutofit fontScale="92500" lnSpcReduction="10000"/>
          </a:bodyPr>
          <a:lstStyle/>
          <a:p>
            <a:pPr rtl="1"/>
            <a:r>
              <a:rPr lang="he-IL" sz="3700" b="1" dirty="0" smtClean="0">
                <a:solidFill>
                  <a:srgbClr val="002060"/>
                </a:solidFill>
              </a:rPr>
              <a:t>מכנים משותפים: </a:t>
            </a:r>
          </a:p>
          <a:p>
            <a:pPr algn="r" rtl="1"/>
            <a:r>
              <a:rPr lang="he-IL" sz="3500" b="1" dirty="0" smtClean="0">
                <a:solidFill>
                  <a:srgbClr val="7030A0"/>
                </a:solidFill>
              </a:rPr>
              <a:t>אנחנו עם  </a:t>
            </a:r>
            <a:r>
              <a:rPr lang="he-IL" sz="3500" b="1" dirty="0" smtClean="0">
                <a:solidFill>
                  <a:srgbClr val="002060"/>
                </a:solidFill>
              </a:rPr>
              <a:t>(לא דת, לא גזע) – מולדתנו = א"י</a:t>
            </a:r>
          </a:p>
          <a:p>
            <a:pPr algn="r" rtl="1"/>
            <a:r>
              <a:rPr lang="he-IL" b="1" dirty="0" smtClean="0">
                <a:solidFill>
                  <a:srgbClr val="00B050"/>
                </a:solidFill>
              </a:rPr>
              <a:t>    </a:t>
            </a:r>
            <a:r>
              <a:rPr lang="he-IL" b="1" dirty="0" smtClean="0">
                <a:solidFill>
                  <a:srgbClr val="C00000"/>
                </a:solidFill>
              </a:rPr>
              <a:t>ציונות מדינית	</a:t>
            </a:r>
            <a:r>
              <a:rPr lang="he-IL" b="1" dirty="0" smtClean="0">
                <a:solidFill>
                  <a:schemeClr val="tx2"/>
                </a:solidFill>
              </a:rPr>
              <a:t>             </a:t>
            </a:r>
            <a:r>
              <a:rPr lang="he-IL" b="1" dirty="0" smtClean="0">
                <a:solidFill>
                  <a:srgbClr val="00B050"/>
                </a:solidFill>
              </a:rPr>
              <a:t>ציונות תרבותית  </a:t>
            </a:r>
          </a:p>
          <a:p>
            <a:pPr algn="r" rtl="1">
              <a:spcBef>
                <a:spcPts val="0"/>
              </a:spcBef>
            </a:pPr>
            <a:r>
              <a:rPr lang="he-IL" b="1" dirty="0">
                <a:solidFill>
                  <a:srgbClr val="00B050"/>
                </a:solidFill>
              </a:rPr>
              <a:t> </a:t>
            </a:r>
            <a:r>
              <a:rPr lang="he-IL" b="1" dirty="0" smtClean="0">
                <a:solidFill>
                  <a:srgbClr val="00B050"/>
                </a:solidFill>
              </a:rPr>
              <a:t>    </a:t>
            </a:r>
            <a:r>
              <a:rPr lang="he-IL" b="1" dirty="0" smtClean="0">
                <a:solidFill>
                  <a:srgbClr val="C00000"/>
                </a:solidFill>
              </a:rPr>
              <a:t>תיאודור הרצל              </a:t>
            </a:r>
            <a:r>
              <a:rPr lang="he-IL" b="1" dirty="0" smtClean="0">
                <a:solidFill>
                  <a:srgbClr val="00B050"/>
                </a:solidFill>
              </a:rPr>
              <a:t>אחד העם  </a:t>
            </a:r>
            <a:r>
              <a:rPr lang="en-US" b="1" dirty="0" smtClean="0">
                <a:solidFill>
                  <a:srgbClr val="00B050"/>
                </a:solidFill>
              </a:rPr>
              <a:t>           </a:t>
            </a:r>
            <a:endParaRPr lang="he-IL" b="1" dirty="0" smtClean="0">
              <a:solidFill>
                <a:srgbClr val="00B050"/>
              </a:solidFill>
            </a:endParaRPr>
          </a:p>
          <a:p>
            <a:pPr algn="r" rtl="1"/>
            <a:endParaRPr lang="he-IL" b="1" dirty="0">
              <a:solidFill>
                <a:schemeClr val="tx2"/>
              </a:solidFill>
            </a:endParaRPr>
          </a:p>
          <a:p>
            <a:pPr algn="r" rtl="1"/>
            <a:endParaRPr lang="he-IL" b="1" dirty="0" smtClean="0">
              <a:solidFill>
                <a:schemeClr val="tx2"/>
              </a:solidFill>
            </a:endParaRPr>
          </a:p>
          <a:p>
            <a:pPr algn="r" rtl="1"/>
            <a:endParaRPr lang="he-IL" b="1" dirty="0">
              <a:solidFill>
                <a:schemeClr val="tx2"/>
              </a:solidFill>
            </a:endParaRPr>
          </a:p>
          <a:p>
            <a:pPr algn="r" rtl="1"/>
            <a:endParaRPr lang="he-IL" b="1" dirty="0" smtClean="0">
              <a:solidFill>
                <a:schemeClr val="tx2"/>
              </a:solidFill>
            </a:endParaRPr>
          </a:p>
          <a:p>
            <a:pPr lvl="2" algn="r" rtl="1"/>
            <a:endParaRPr lang="he-IL" b="1" dirty="0" smtClean="0">
              <a:solidFill>
                <a:schemeClr val="tx2"/>
              </a:solidFill>
            </a:endParaRPr>
          </a:p>
          <a:p>
            <a:pPr lvl="2" algn="r" rtl="1"/>
            <a:r>
              <a:rPr lang="he-IL" b="1" dirty="0" smtClean="0">
                <a:solidFill>
                  <a:schemeClr val="tx2"/>
                </a:solidFill>
              </a:rPr>
              <a:t>1860 – 1904 </a:t>
            </a:r>
            <a:r>
              <a:rPr lang="en-US" b="1" dirty="0" smtClean="0">
                <a:solidFill>
                  <a:schemeClr val="tx2"/>
                </a:solidFill>
              </a:rPr>
              <a:t>     </a:t>
            </a:r>
            <a:r>
              <a:rPr lang="he-IL" b="1" dirty="0" smtClean="0">
                <a:solidFill>
                  <a:schemeClr val="tx2"/>
                </a:solidFill>
              </a:rPr>
              <a:t>               1856  - 1927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8196" name="Picture 4" descr="http://www.notes.co.il/uripaz/user/Achad_Ha_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2345" y="3438163"/>
            <a:ext cx="1509615" cy="1935053"/>
          </a:xfrm>
          <a:prstGeom prst="rect">
            <a:avLst/>
          </a:prstGeom>
          <a:noFill/>
        </p:spPr>
      </p:pic>
      <p:pic>
        <p:nvPicPr>
          <p:cNvPr id="4" name="Picture 2" descr="http://www.israelpost.co.il/unforget.nsf/letterspictures/B956D57757A5E9B842256C1A0028BEDC/$File/herzl2.jpg"/>
          <p:cNvPicPr>
            <a:picLocks noChangeAspect="1" noChangeArrowheads="1"/>
          </p:cNvPicPr>
          <p:nvPr/>
        </p:nvPicPr>
        <p:blipFill>
          <a:blip r:embed="rId3" cstate="print"/>
          <a:srcRect r="10345"/>
          <a:stretch>
            <a:fillRect/>
          </a:stretch>
        </p:blipFill>
        <p:spPr bwMode="auto">
          <a:xfrm>
            <a:off x="5796136" y="3384305"/>
            <a:ext cx="1872208" cy="19889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522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rtl="1"/>
            <a:r>
              <a:rPr lang="he-IL" sz="40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ציונות מדינית</a:t>
            </a:r>
            <a:r>
              <a:rPr lang="he-IL" sz="4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	  </a:t>
            </a:r>
            <a:r>
              <a:rPr lang="he-IL" sz="40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ציונות תרבותית</a:t>
            </a:r>
            <a:endParaRPr lang="en-US" sz="4000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8892480" cy="5112568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en-US" sz="3900" b="1" u="sng" dirty="0" smtClean="0">
              <a:solidFill>
                <a:srgbClr val="0070C0"/>
              </a:solidFill>
            </a:endParaRPr>
          </a:p>
          <a:p>
            <a:pPr algn="r" rtl="1">
              <a:buNone/>
            </a:pPr>
            <a:endParaRPr lang="he-IL" sz="3900" b="1" u="sng" dirty="0" smtClean="0">
              <a:solidFill>
                <a:srgbClr val="0070C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 smtClean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 smtClean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>
              <a:solidFill>
                <a:srgbClr val="FF0000"/>
              </a:solidFill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373028" y="1030399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None/>
            </a:pPr>
            <a:r>
              <a:rPr lang="he-IL" sz="3200" b="1" u="sng" dirty="0" smtClean="0">
                <a:solidFill>
                  <a:srgbClr val="7030A0"/>
                </a:solidFill>
              </a:rPr>
              <a:t>מדינת </a:t>
            </a:r>
            <a:r>
              <a:rPr lang="he-IL" sz="3200" b="1" u="sng" dirty="0">
                <a:solidFill>
                  <a:srgbClr val="7030A0"/>
                </a:solidFill>
              </a:rPr>
              <a:t>היהודים</a:t>
            </a:r>
            <a:r>
              <a:rPr lang="en-US" sz="3200" b="1" dirty="0"/>
              <a:t>  /      </a:t>
            </a:r>
            <a:r>
              <a:rPr lang="en-US" sz="3200" b="1" dirty="0" smtClean="0"/>
              <a:t>     </a:t>
            </a:r>
            <a:r>
              <a:rPr lang="he-IL" sz="3200" b="1" u="sng" dirty="0" smtClean="0">
                <a:solidFill>
                  <a:srgbClr val="0070C0"/>
                </a:solidFill>
              </a:rPr>
              <a:t>מדינה </a:t>
            </a:r>
            <a:r>
              <a:rPr lang="he-IL" sz="3200" b="1" u="sng" dirty="0">
                <a:solidFill>
                  <a:srgbClr val="0070C0"/>
                </a:solidFill>
              </a:rPr>
              <a:t>יהודית</a:t>
            </a:r>
            <a:endParaRPr lang="en-US" sz="3200" b="1" u="sng" dirty="0">
              <a:solidFill>
                <a:srgbClr val="0070C0"/>
              </a:solidFill>
            </a:endParaRPr>
          </a:p>
          <a:p>
            <a:pPr algn="r" rtl="1">
              <a:buNone/>
            </a:pP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he-IL" sz="3200" b="1" dirty="0">
                <a:solidFill>
                  <a:srgbClr val="7030A0"/>
                </a:solidFill>
              </a:rPr>
              <a:t>"ככל העמים"        </a:t>
            </a:r>
            <a:r>
              <a:rPr lang="en-US" sz="3200" b="1" dirty="0">
                <a:solidFill>
                  <a:srgbClr val="7030A0"/>
                </a:solidFill>
              </a:rPr>
              <a:t>  </a:t>
            </a:r>
            <a:r>
              <a:rPr lang="he-IL" sz="3200" b="1" dirty="0">
                <a:solidFill>
                  <a:srgbClr val="7030A0"/>
                </a:solidFill>
              </a:rPr>
              <a:t>    </a:t>
            </a:r>
            <a:r>
              <a:rPr lang="he-IL" sz="3200" b="1" dirty="0" smtClean="0">
                <a:solidFill>
                  <a:srgbClr val="0070C0"/>
                </a:solidFill>
              </a:rPr>
              <a:t>ייחודי </a:t>
            </a:r>
            <a:r>
              <a:rPr lang="he-IL" sz="3200" b="1" dirty="0">
                <a:solidFill>
                  <a:srgbClr val="0070C0"/>
                </a:solidFill>
              </a:rPr>
              <a:t>– משימתי</a:t>
            </a:r>
            <a:endParaRPr lang="en-US" sz="3200" b="1" dirty="0">
              <a:solidFill>
                <a:srgbClr val="0070C0"/>
              </a:solidFill>
            </a:endParaRPr>
          </a:p>
          <a:p>
            <a:pPr algn="r" rtl="1">
              <a:buNone/>
            </a:pPr>
            <a:r>
              <a:rPr lang="he-IL" sz="3200" b="1" dirty="0">
                <a:solidFill>
                  <a:srgbClr val="7030A0"/>
                </a:solidFill>
              </a:rPr>
              <a:t>במתכונת מערבית</a:t>
            </a:r>
            <a:r>
              <a:rPr lang="he-IL" sz="3200" b="1" dirty="0"/>
              <a:t>   </a:t>
            </a:r>
            <a:r>
              <a:rPr lang="en-US" sz="3200" b="1" dirty="0"/>
              <a:t>    </a:t>
            </a:r>
            <a:r>
              <a:rPr lang="he-IL" sz="3200" b="1" dirty="0"/>
              <a:t> </a:t>
            </a:r>
            <a:r>
              <a:rPr lang="en-US" sz="3200" b="1" dirty="0" smtClean="0"/>
              <a:t> </a:t>
            </a:r>
            <a:r>
              <a:rPr lang="he-IL" sz="3200" b="1" dirty="0" smtClean="0">
                <a:solidFill>
                  <a:srgbClr val="0070C0"/>
                </a:solidFill>
              </a:rPr>
              <a:t>תשומה </a:t>
            </a:r>
            <a:r>
              <a:rPr lang="he-IL" sz="3200" b="1" dirty="0">
                <a:solidFill>
                  <a:srgbClr val="0070C0"/>
                </a:solidFill>
              </a:rPr>
              <a:t>של המורשת</a:t>
            </a:r>
            <a:endParaRPr lang="en-US" sz="3200" b="1" u="sng" dirty="0">
              <a:solidFill>
                <a:srgbClr val="0070C0"/>
              </a:solidFill>
            </a:endParaRPr>
          </a:p>
          <a:p>
            <a:pPr algn="r"/>
            <a:endParaRPr lang="en-US" sz="3200" b="1" dirty="0" smtClean="0">
              <a:solidFill>
                <a:srgbClr val="7030A0"/>
              </a:solidFill>
            </a:endParaRPr>
          </a:p>
          <a:p>
            <a:pPr algn="r"/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-724" y="2569488"/>
            <a:ext cx="8510656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en-US" sz="3200" b="1" dirty="0" smtClean="0">
                <a:solidFill>
                  <a:srgbClr val="7030A0"/>
                </a:solidFill>
              </a:rPr>
              <a:t>  </a:t>
            </a:r>
            <a:r>
              <a:rPr lang="he-IL" sz="3200" b="1" dirty="0" smtClean="0">
                <a:solidFill>
                  <a:srgbClr val="7030A0"/>
                </a:solidFill>
              </a:rPr>
              <a:t>בגלל </a:t>
            </a:r>
            <a:r>
              <a:rPr lang="he-IL" sz="3200" b="1" dirty="0">
                <a:solidFill>
                  <a:srgbClr val="7030A0"/>
                </a:solidFill>
              </a:rPr>
              <a:t>מצוקה פיזית</a:t>
            </a:r>
            <a:r>
              <a:rPr lang="he-IL" sz="3200" b="1" dirty="0"/>
              <a:t>    </a:t>
            </a:r>
            <a:r>
              <a:rPr lang="he-IL" sz="3200" b="1" dirty="0" smtClean="0"/>
              <a:t>   </a:t>
            </a:r>
            <a:r>
              <a:rPr lang="he-IL" sz="3200" b="1" dirty="0" smtClean="0">
                <a:solidFill>
                  <a:srgbClr val="0070C0"/>
                </a:solidFill>
              </a:rPr>
              <a:t>בגלל </a:t>
            </a:r>
            <a:r>
              <a:rPr lang="he-IL" sz="3200" b="1" dirty="0">
                <a:solidFill>
                  <a:srgbClr val="0070C0"/>
                </a:solidFill>
              </a:rPr>
              <a:t>מצוקה </a:t>
            </a:r>
            <a:r>
              <a:rPr lang="he-IL" sz="3200" b="1" dirty="0" smtClean="0">
                <a:solidFill>
                  <a:srgbClr val="0070C0"/>
                </a:solidFill>
              </a:rPr>
              <a:t>תרבותית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algn="r"/>
            <a:r>
              <a:rPr lang="he-IL" sz="3200" b="1" dirty="0">
                <a:solidFill>
                  <a:srgbClr val="7030A0"/>
                </a:solidFill>
              </a:rPr>
              <a:t>(אנטי-שמיות)     </a:t>
            </a:r>
            <a:r>
              <a:rPr lang="he-IL" sz="3200" b="1" dirty="0" smtClean="0">
                <a:solidFill>
                  <a:srgbClr val="7030A0"/>
                </a:solidFill>
              </a:rPr>
              <a:t>        </a:t>
            </a:r>
            <a:r>
              <a:rPr lang="he-IL" sz="3200" b="1" dirty="0">
                <a:solidFill>
                  <a:srgbClr val="0070C0"/>
                </a:solidFill>
              </a:rPr>
              <a:t>התבוללות (בפרט תרבותית</a:t>
            </a:r>
            <a:r>
              <a:rPr lang="he-IL" sz="3200" b="1" dirty="0" smtClean="0">
                <a:solidFill>
                  <a:srgbClr val="0070C0"/>
                </a:solidFill>
              </a:rPr>
              <a:t>)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algn="r"/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he-IL" sz="3200" b="1" dirty="0" smtClean="0">
                <a:solidFill>
                  <a:schemeClr val="accent4">
                    <a:lumMod val="50000"/>
                  </a:schemeClr>
                </a:solidFill>
              </a:rPr>
              <a:t>תועלתי                        </a:t>
            </a:r>
            <a:r>
              <a:rPr lang="he-IL" sz="3200" b="1" dirty="0" smtClean="0">
                <a:solidFill>
                  <a:srgbClr val="0070C0"/>
                </a:solidFill>
              </a:rPr>
              <a:t>ערכי - מהותי</a:t>
            </a:r>
          </a:p>
          <a:p>
            <a:pPr algn="r"/>
            <a:r>
              <a:rPr lang="he-IL" sz="3200" b="1" dirty="0">
                <a:solidFill>
                  <a:srgbClr val="7030A0"/>
                </a:solidFill>
              </a:rPr>
              <a:t>בטחון פיזי וכלכלי</a:t>
            </a:r>
            <a:r>
              <a:rPr lang="he-IL" sz="3200" b="1" dirty="0"/>
              <a:t>      </a:t>
            </a:r>
            <a:r>
              <a:rPr lang="he-IL" sz="3200" b="1" dirty="0" smtClean="0"/>
              <a:t>   </a:t>
            </a:r>
            <a:r>
              <a:rPr lang="he-IL" sz="3200" b="1" dirty="0" smtClean="0">
                <a:solidFill>
                  <a:srgbClr val="0070C0"/>
                </a:solidFill>
              </a:rPr>
              <a:t>המשך </a:t>
            </a:r>
            <a:r>
              <a:rPr lang="he-IL" sz="3200" b="1" dirty="0">
                <a:solidFill>
                  <a:srgbClr val="0070C0"/>
                </a:solidFill>
              </a:rPr>
              <a:t>קיום </a:t>
            </a:r>
            <a:r>
              <a:rPr lang="he-IL" sz="3200" b="1" u="sng" dirty="0">
                <a:solidFill>
                  <a:srgbClr val="0070C0"/>
                </a:solidFill>
              </a:rPr>
              <a:t>יוצר</a:t>
            </a:r>
            <a:r>
              <a:rPr lang="he-IL" sz="3200" b="1" dirty="0">
                <a:solidFill>
                  <a:srgbClr val="0070C0"/>
                </a:solidFill>
              </a:rPr>
              <a:t> </a:t>
            </a:r>
            <a:r>
              <a:rPr lang="he-IL" sz="3200" b="1" dirty="0" smtClean="0">
                <a:solidFill>
                  <a:srgbClr val="0070C0"/>
                </a:solidFill>
              </a:rPr>
              <a:t>לעם</a:t>
            </a:r>
            <a:endParaRPr lang="he-IL" sz="32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1927" y="4797152"/>
            <a:ext cx="824800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3200" b="1" dirty="0">
                <a:solidFill>
                  <a:srgbClr val="7030A0"/>
                </a:solidFill>
              </a:rPr>
              <a:t>מטרה מוגדרת סופית</a:t>
            </a:r>
            <a:r>
              <a:rPr lang="he-IL" sz="3200" b="1" dirty="0"/>
              <a:t> </a:t>
            </a:r>
            <a:r>
              <a:rPr lang="he-IL" sz="3200" b="1" dirty="0" smtClean="0"/>
              <a:t>   </a:t>
            </a:r>
            <a:r>
              <a:rPr lang="he-IL" sz="3200" b="1" dirty="0" smtClean="0">
                <a:solidFill>
                  <a:srgbClr val="0070C0"/>
                </a:solidFill>
              </a:rPr>
              <a:t>מטרה אין-סופית</a:t>
            </a:r>
            <a:endParaRPr lang="he-IL" sz="3200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" y="5364505"/>
            <a:ext cx="85099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3200" b="1" dirty="0">
                <a:solidFill>
                  <a:srgbClr val="7030A0"/>
                </a:solidFill>
              </a:rPr>
              <a:t>כעת - "פוסט-ציוני" </a:t>
            </a:r>
            <a:r>
              <a:rPr lang="he-IL" sz="3200" b="1" dirty="0" smtClean="0">
                <a:solidFill>
                  <a:srgbClr val="7030A0"/>
                </a:solidFill>
              </a:rPr>
              <a:t>      </a:t>
            </a:r>
            <a:r>
              <a:rPr lang="he-IL" sz="3200" b="1" dirty="0" smtClean="0">
                <a:solidFill>
                  <a:srgbClr val="0070C0"/>
                </a:solidFill>
              </a:rPr>
              <a:t>לעולם </a:t>
            </a:r>
            <a:r>
              <a:rPr lang="he-IL" sz="3200" b="1" dirty="0">
                <a:solidFill>
                  <a:srgbClr val="0070C0"/>
                </a:solidFill>
              </a:rPr>
              <a:t>תהיה </a:t>
            </a:r>
            <a:r>
              <a:rPr lang="he-IL" sz="3200" b="1" dirty="0" smtClean="0">
                <a:solidFill>
                  <a:srgbClr val="0070C0"/>
                </a:solidFill>
              </a:rPr>
              <a:t>ציונות</a:t>
            </a:r>
            <a:endParaRPr lang="he-IL" sz="3200" b="1" dirty="0">
              <a:solidFill>
                <a:srgbClr val="0070C0"/>
              </a:solidFill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314179" y="5844777"/>
            <a:ext cx="8248004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70000"/>
              </a:lnSpc>
              <a:buNone/>
            </a:pPr>
            <a:r>
              <a:rPr lang="he-IL" sz="3200" b="1" dirty="0">
                <a:solidFill>
                  <a:srgbClr val="FF0000"/>
                </a:solidFill>
              </a:rPr>
              <a:t>ניגוד או שילוב?  "מדינה יהודית ודמוקרטית"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27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88032"/>
            <a:ext cx="8039100" cy="620688"/>
          </a:xfrm>
        </p:spPr>
        <p:txBody>
          <a:bodyPr>
            <a:normAutofit fontScale="90000"/>
          </a:bodyPr>
          <a:lstStyle/>
          <a:p>
            <a:pPr rtl="1"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/>
            </a:r>
            <a:b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</a:br>
            <a:endParaRPr lang="en-CA" b="1" dirty="0" smtClean="0">
              <a:solidFill>
                <a:schemeClr val="accent1">
                  <a:lumMod val="50000"/>
                </a:schemeClr>
              </a:solidFill>
              <a:cs typeface="+mn-cs"/>
            </a:endParaRP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63369"/>
            <a:ext cx="8336233" cy="1185511"/>
          </a:xfrm>
        </p:spPr>
        <p:txBody>
          <a:bodyPr>
            <a:normAutofit fontScale="92500"/>
          </a:bodyPr>
          <a:lstStyle/>
          <a:p>
            <a:pPr marL="0" indent="0" algn="ctr" rtl="1" eaLnBrk="1" hangingPunct="1">
              <a:spcBef>
                <a:spcPts val="0"/>
              </a:spcBef>
              <a:buNone/>
              <a:defRPr/>
            </a:pPr>
            <a:r>
              <a:rPr lang="he-IL" sz="3600" b="1" dirty="0" smtClean="0">
                <a:solidFill>
                  <a:srgbClr val="C00000"/>
                </a:solidFill>
              </a:rPr>
              <a:t>מדינה יהודית כמסגרת לתחיה יהודית לאומית</a:t>
            </a:r>
          </a:p>
          <a:p>
            <a:pPr marL="0" indent="0" algn="ctr" rtl="1" eaLnBrk="1" hangingPunct="1">
              <a:spcBef>
                <a:spcPts val="0"/>
              </a:spcBef>
              <a:buNone/>
              <a:defRPr/>
            </a:pPr>
            <a:r>
              <a:rPr lang="he-IL" sz="3600" b="1" dirty="0" smtClean="0">
                <a:solidFill>
                  <a:srgbClr val="C00000"/>
                </a:solidFill>
              </a:rPr>
              <a:t>חזון נבואי של תיקון אדם – עם - עולם</a:t>
            </a:r>
            <a:endParaRPr lang="en-CA" sz="36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9325" name="Group 10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38293774"/>
              </p:ext>
            </p:extLst>
          </p:nvPr>
        </p:nvGraphicFramePr>
        <p:xfrm>
          <a:off x="685800" y="3276600"/>
          <a:ext cx="7696200" cy="2244021"/>
        </p:xfrm>
        <a:graphic>
          <a:graphicData uri="http://schemas.openxmlformats.org/drawingml/2006/table">
            <a:tbl>
              <a:tblPr/>
              <a:tblGrid>
                <a:gridCol w="4267200"/>
                <a:gridCol w="3429000"/>
              </a:tblGrid>
              <a:tr h="114280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אחד העם)           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נביא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"תנועה"</a:t>
                      </a:r>
                      <a:endParaRPr kumimoji="0" lang="en-C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כהן      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(מתכון  של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 "ארגון"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“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ממסד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”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6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</a:t>
                      </a:r>
                      <a:r>
                        <a:rPr kumimoji="0" lang="he-I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מתח      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בונה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CB187FE-1AF8-4395-A272-88FFB194D8C0}" type="slidenum">
              <a:rPr lang="en-CA" smtClean="0"/>
              <a:pPr eaLnBrk="1" hangingPunct="1"/>
              <a:t>4</a:t>
            </a:fld>
            <a:endParaRPr lang="en-CA" smtClean="0"/>
          </a:p>
        </p:txBody>
      </p:sp>
      <p:sp>
        <p:nvSpPr>
          <p:cNvPr id="5129" name="Line 91"/>
          <p:cNvSpPr>
            <a:spLocks noChangeShapeType="1"/>
          </p:cNvSpPr>
          <p:nvPr/>
        </p:nvSpPr>
        <p:spPr bwMode="auto">
          <a:xfrm flipH="1" flipV="1">
            <a:off x="1599456" y="4509120"/>
            <a:ext cx="16764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92"/>
          <p:cNvSpPr>
            <a:spLocks noChangeShapeType="1"/>
          </p:cNvSpPr>
          <p:nvPr/>
        </p:nvSpPr>
        <p:spPr bwMode="auto">
          <a:xfrm flipV="1">
            <a:off x="4953000" y="4522788"/>
            <a:ext cx="17526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Text Box 98"/>
          <p:cNvSpPr txBox="1">
            <a:spLocks noChangeArrowheads="1"/>
          </p:cNvSpPr>
          <p:nvPr/>
        </p:nvSpPr>
        <p:spPr bwMode="auto">
          <a:xfrm>
            <a:off x="432088" y="5858108"/>
            <a:ext cx="801833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e-IL" sz="3600" b="1" dirty="0" smtClean="0">
                <a:solidFill>
                  <a:srgbClr val="7030A0"/>
                </a:solidFill>
              </a:rPr>
              <a:t>המשך קיום יוצר של עם ישראל באשר הוא</a:t>
            </a:r>
            <a:endParaRPr lang="en-CA" sz="3600" b="1" dirty="0">
              <a:solidFill>
                <a:srgbClr val="7030A0"/>
              </a:solidFill>
            </a:endParaRPr>
          </a:p>
        </p:txBody>
      </p:sp>
      <p:sp>
        <p:nvSpPr>
          <p:cNvPr id="5133" name="Line 99"/>
          <p:cNvSpPr>
            <a:spLocks noChangeShapeType="1"/>
          </p:cNvSpPr>
          <p:nvPr/>
        </p:nvSpPr>
        <p:spPr bwMode="auto">
          <a:xfrm>
            <a:off x="4211960" y="556828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2133" y="2348880"/>
            <a:ext cx="8153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he-IL" sz="4000" b="1" dirty="0" smtClean="0">
                <a:solidFill>
                  <a:schemeClr val="accent5">
                    <a:lumMod val="50000"/>
                  </a:schemeClr>
                </a:solidFill>
              </a:rPr>
              <a:t>תשומה</a:t>
            </a:r>
            <a:r>
              <a:rPr lang="en-US" sz="4000" b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he-IL" sz="4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e-IL" sz="4000" b="1" u="sng" dirty="0" smtClean="0">
                <a:solidFill>
                  <a:schemeClr val="accent5">
                    <a:lumMod val="50000"/>
                  </a:schemeClr>
                </a:solidFill>
              </a:rPr>
              <a:t>ממורשת</a:t>
            </a:r>
            <a:r>
              <a:rPr lang="he-IL" sz="4000" b="1" dirty="0" smtClean="0">
                <a:solidFill>
                  <a:schemeClr val="accent5">
                    <a:lumMod val="50000"/>
                  </a:schemeClr>
                </a:solidFill>
              </a:rPr>
              <a:t> עם ישראל</a:t>
            </a:r>
            <a:endParaRPr lang="en-U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404664"/>
            <a:ext cx="8039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4000" b="1" dirty="0" smtClean="0"/>
              <a:t>ציונות תרבותית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4510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 build="p"/>
      <p:bldP spid="5129" grpId="0" animBg="1"/>
      <p:bldP spid="5130" grpId="0" animBg="1"/>
      <p:bldP spid="5132" grpId="0"/>
      <p:bldP spid="5133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88032"/>
            <a:ext cx="8039100" cy="620688"/>
          </a:xfrm>
        </p:spPr>
        <p:txBody>
          <a:bodyPr>
            <a:normAutofit fontScale="90000"/>
          </a:bodyPr>
          <a:lstStyle/>
          <a:p>
            <a:pPr rtl="1"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/>
            </a:r>
            <a:b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</a:br>
            <a:endParaRPr lang="en-CA" b="1" dirty="0" smtClean="0">
              <a:solidFill>
                <a:schemeClr val="accent1">
                  <a:lumMod val="50000"/>
                </a:schemeClr>
              </a:solidFill>
              <a:cs typeface="+mn-cs"/>
            </a:endParaRP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52736"/>
            <a:ext cx="8336233" cy="1080120"/>
          </a:xfrm>
        </p:spPr>
        <p:txBody>
          <a:bodyPr>
            <a:normAutofit/>
          </a:bodyPr>
          <a:lstStyle/>
          <a:p>
            <a:pPr marL="0" indent="0" algn="ctr" rtl="1" eaLnBrk="1" hangingPunct="1">
              <a:spcBef>
                <a:spcPts val="0"/>
              </a:spcBef>
              <a:buNone/>
              <a:defRPr/>
            </a:pPr>
            <a:r>
              <a:rPr lang="he-IL" b="1" dirty="0" smtClean="0">
                <a:solidFill>
                  <a:schemeClr val="accent2">
                    <a:lumMod val="50000"/>
                  </a:schemeClr>
                </a:solidFill>
              </a:rPr>
              <a:t>תנועת נוער כמסגרת של </a:t>
            </a:r>
            <a:r>
              <a:rPr lang="he-IL" b="1" dirty="0" err="1" smtClean="0">
                <a:solidFill>
                  <a:schemeClr val="accent2">
                    <a:lumMod val="50000"/>
                  </a:schemeClr>
                </a:solidFill>
              </a:rPr>
              <a:t>ח</a:t>
            </a:r>
            <a:r>
              <a:rPr lang="he-IL" b="1" dirty="0" err="1">
                <a:solidFill>
                  <a:schemeClr val="accent2">
                    <a:lumMod val="50000"/>
                  </a:schemeClr>
                </a:solidFill>
              </a:rPr>
              <a:t>י</a:t>
            </a:r>
            <a:r>
              <a:rPr lang="he-IL" b="1" dirty="0" err="1" smtClean="0">
                <a:solidFill>
                  <a:schemeClr val="accent2">
                    <a:lumMod val="50000"/>
                  </a:schemeClr>
                </a:solidFill>
              </a:rPr>
              <a:t>ברות</a:t>
            </a:r>
            <a:r>
              <a:rPr lang="he-IL" b="1" dirty="0" smtClean="0">
                <a:solidFill>
                  <a:schemeClr val="accent2">
                    <a:lumMod val="50000"/>
                  </a:schemeClr>
                </a:solidFill>
              </a:rPr>
              <a:t> ותירבות</a:t>
            </a:r>
          </a:p>
          <a:p>
            <a:pPr marL="0" indent="0" algn="ctr" rtl="1" eaLnBrk="1" hangingPunct="1">
              <a:spcBef>
                <a:spcPts val="0"/>
              </a:spcBef>
              <a:buNone/>
              <a:defRPr/>
            </a:pPr>
            <a:r>
              <a:rPr lang="he-IL" b="1" dirty="0" smtClean="0">
                <a:solidFill>
                  <a:schemeClr val="accent2">
                    <a:lumMod val="50000"/>
                  </a:schemeClr>
                </a:solidFill>
              </a:rPr>
              <a:t>אל הגשמת חברה אחרת</a:t>
            </a:r>
            <a:endParaRPr lang="en-CA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9325" name="Group 10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21839856"/>
              </p:ext>
            </p:extLst>
          </p:nvPr>
        </p:nvGraphicFramePr>
        <p:xfrm>
          <a:off x="685800" y="3276600"/>
          <a:ext cx="7696200" cy="2244021"/>
        </p:xfrm>
        <a:graphic>
          <a:graphicData uri="http://schemas.openxmlformats.org/drawingml/2006/table">
            <a:tbl>
              <a:tblPr/>
              <a:tblGrid>
                <a:gridCol w="4267200"/>
                <a:gridCol w="3429000"/>
              </a:tblGrid>
              <a:tr h="114280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חברה אחרת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"תנועה"</a:t>
                      </a:r>
                      <a:endParaRPr kumimoji="0" lang="en-C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חברה קיימת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 "ארגון"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“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ממסד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”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6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</a:t>
                      </a:r>
                      <a:r>
                        <a:rPr kumimoji="0" lang="he-I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מתח      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בונה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CB187FE-1AF8-4395-A272-88FFB194D8C0}" type="slidenum">
              <a:rPr lang="en-CA" smtClean="0"/>
              <a:pPr eaLnBrk="1" hangingPunct="1"/>
              <a:t>5</a:t>
            </a:fld>
            <a:endParaRPr lang="en-CA" smtClean="0"/>
          </a:p>
        </p:txBody>
      </p:sp>
      <p:sp>
        <p:nvSpPr>
          <p:cNvPr id="5129" name="Line 91"/>
          <p:cNvSpPr>
            <a:spLocks noChangeShapeType="1"/>
          </p:cNvSpPr>
          <p:nvPr/>
        </p:nvSpPr>
        <p:spPr bwMode="auto">
          <a:xfrm flipH="1" flipV="1">
            <a:off x="1887488" y="4437112"/>
            <a:ext cx="16764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92"/>
          <p:cNvSpPr>
            <a:spLocks noChangeShapeType="1"/>
          </p:cNvSpPr>
          <p:nvPr/>
        </p:nvSpPr>
        <p:spPr bwMode="auto">
          <a:xfrm flipV="1">
            <a:off x="4953000" y="4522788"/>
            <a:ext cx="17526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Text Box 98"/>
          <p:cNvSpPr txBox="1">
            <a:spLocks noChangeArrowheads="1"/>
          </p:cNvSpPr>
          <p:nvPr/>
        </p:nvSpPr>
        <p:spPr bwMode="auto">
          <a:xfrm>
            <a:off x="179512" y="5445224"/>
            <a:ext cx="885698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he-IL" sz="3200" b="1" dirty="0" smtClean="0">
                <a:solidFill>
                  <a:srgbClr val="7030A0"/>
                </a:solidFill>
              </a:rPr>
              <a:t>הסכנה - אובדן המתח – שתי אפשרויות  </a:t>
            </a:r>
          </a:p>
          <a:p>
            <a:pPr algn="ctr" rtl="1" eaLnBrk="1" hangingPunct="1"/>
            <a:r>
              <a:rPr lang="he-IL" sz="2800" b="1" dirty="0" smtClean="0">
                <a:solidFill>
                  <a:srgbClr val="00B050"/>
                </a:solidFill>
              </a:rPr>
              <a:t>טמיעה לתוך חברה קיימת </a:t>
            </a:r>
            <a:r>
              <a:rPr lang="he-IL" b="1" dirty="0" smtClean="0"/>
              <a:t>או   </a:t>
            </a:r>
            <a:r>
              <a:rPr lang="he-IL" sz="2800" b="1" dirty="0" smtClean="0">
                <a:solidFill>
                  <a:srgbClr val="FF0000"/>
                </a:solidFill>
              </a:rPr>
              <a:t>התנתקות מהחברה = דמוי כת</a:t>
            </a:r>
            <a:endParaRPr lang="en-CA" sz="28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2133" y="2132856"/>
            <a:ext cx="8153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he-IL" sz="2400" b="1" dirty="0" smtClean="0">
                <a:solidFill>
                  <a:srgbClr val="FF0000"/>
                </a:solidFill>
              </a:rPr>
              <a:t>לעומת</a:t>
            </a:r>
            <a:r>
              <a:rPr lang="he-IL" sz="4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e-IL" sz="3200" b="1" dirty="0" smtClean="0">
                <a:solidFill>
                  <a:schemeClr val="accent5">
                    <a:lumMod val="50000"/>
                  </a:schemeClr>
                </a:solidFill>
              </a:rPr>
              <a:t>ארגון נוער המחנך להמשך קיום ופ</a:t>
            </a:r>
            <a:r>
              <a:rPr lang="he-IL" sz="3200" b="1" dirty="0">
                <a:solidFill>
                  <a:schemeClr val="accent5">
                    <a:lumMod val="50000"/>
                  </a:schemeClr>
                </a:solidFill>
              </a:rPr>
              <a:t>י</a:t>
            </a:r>
            <a:r>
              <a:rPr lang="he-IL" sz="3200" b="1" dirty="0" smtClean="0">
                <a:solidFill>
                  <a:schemeClr val="accent5">
                    <a:lumMod val="50000"/>
                  </a:schemeClr>
                </a:solidFill>
              </a:rPr>
              <a:t>תוח (?) של חברה קיימת</a:t>
            </a:r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404664"/>
            <a:ext cx="8039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4000" b="1" dirty="0" smtClean="0"/>
              <a:t>תרגום המתכון לתנועת נוער ציונית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1667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 build="p"/>
      <p:bldP spid="5129" grpId="0" animBg="1"/>
      <p:bldP spid="5130" grpId="0" animBg="1"/>
      <p:bldP spid="5132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2D6E7FE-5E6D-442D-97D8-3D273837B901}" type="slidenum">
              <a:rPr lang="en-CA" smtClean="0"/>
              <a:pPr eaLnBrk="1" hangingPunct="1"/>
              <a:t>6</a:t>
            </a:fld>
            <a:endParaRPr lang="en-CA" dirty="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125538"/>
            <a:ext cx="8763000" cy="609600"/>
          </a:xfrm>
        </p:spPr>
        <p:txBody>
          <a:bodyPr>
            <a:noAutofit/>
          </a:bodyPr>
          <a:lstStyle/>
          <a:p>
            <a:pPr marL="342900" indent="-342900" rtl="1" eaLnBrk="1" hangingPunct="1">
              <a:spcBef>
                <a:spcPct val="20000"/>
              </a:spcBef>
              <a:defRPr/>
            </a:pPr>
            <a:r>
              <a:rPr lang="he-IL" sz="3600" b="1" dirty="0" smtClean="0">
                <a:solidFill>
                  <a:srgbClr val="006F96"/>
                </a:solidFill>
                <a:cs typeface="+mn-cs"/>
              </a:rPr>
              <a:t>כדרש רפורמי על הציונות התרבותית מחייב:</a:t>
            </a:r>
            <a:endParaRPr lang="en-CA" sz="3600" b="1" dirty="0" smtClean="0">
              <a:solidFill>
                <a:srgbClr val="006F96"/>
              </a:solidFill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599" y="1700808"/>
            <a:ext cx="8348663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ctr" rtl="1">
              <a:buFontTx/>
              <a:buChar char="•"/>
              <a:defRPr/>
            </a:pPr>
            <a:r>
              <a:rPr lang="he-IL" sz="3200" b="1" kern="0" dirty="0" smtClean="0">
                <a:solidFill>
                  <a:srgbClr val="FF0000"/>
                </a:solidFill>
                <a:latin typeface="Arial"/>
                <a:cs typeface="Arial"/>
              </a:rPr>
              <a:t>אידיאולוגיה/חזון – מפה מקיפה </a:t>
            </a:r>
            <a:r>
              <a:rPr lang="he-IL" sz="3200" b="1" kern="0" dirty="0" smtClean="0">
                <a:solidFill>
                  <a:srgbClr val="C00000"/>
                </a:solidFill>
                <a:latin typeface="Arial"/>
                <a:cs typeface="Arial"/>
              </a:rPr>
              <a:t>קוגניטיבית</a:t>
            </a:r>
            <a:r>
              <a:rPr lang="he-IL" sz="3200" b="1" kern="0" dirty="0" smtClean="0">
                <a:solidFill>
                  <a:srgbClr val="FF0000"/>
                </a:solidFill>
                <a:latin typeface="Arial"/>
                <a:cs typeface="Arial"/>
              </a:rPr>
              <a:t> לאן </a:t>
            </a:r>
            <a:r>
              <a:rPr lang="he-IL" sz="3200" b="1" kern="0" dirty="0" smtClean="0">
                <a:solidFill>
                  <a:srgbClr val="C00000"/>
                </a:solidFill>
                <a:latin typeface="Arial"/>
                <a:cs typeface="Arial"/>
              </a:rPr>
              <a:t>התנועה</a:t>
            </a:r>
            <a:r>
              <a:rPr lang="he-IL" sz="3200" b="1" kern="0" dirty="0" smtClean="0">
                <a:solidFill>
                  <a:srgbClr val="FF0000"/>
                </a:solidFill>
                <a:latin typeface="Arial"/>
                <a:cs typeface="Arial"/>
              </a:rPr>
              <a:t> מבקשת להגיע</a:t>
            </a:r>
            <a:endParaRPr lang="en-US" sz="3200" b="1" kern="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5113" y="6093296"/>
            <a:ext cx="862736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ctr" rt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he-IL" sz="3200" b="1" kern="0" dirty="0" smtClean="0">
                <a:solidFill>
                  <a:srgbClr val="FF0000"/>
                </a:solidFill>
                <a:latin typeface="Arial"/>
                <a:cs typeface="Arial"/>
              </a:rPr>
              <a:t>תנועה השואפת להניע את החברה אל עבר החזון</a:t>
            </a:r>
            <a:endParaRPr lang="en-US" sz="3200" b="1" kern="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599" y="5013176"/>
            <a:ext cx="866388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spcBef>
                <a:spcPct val="20000"/>
              </a:spcBef>
              <a:buFontTx/>
              <a:buChar char="•"/>
              <a:defRPr/>
            </a:pPr>
            <a:r>
              <a:rPr lang="he-IL" sz="2800" b="1" kern="0" dirty="0">
                <a:solidFill>
                  <a:srgbClr val="000000"/>
                </a:solidFill>
                <a:latin typeface="Arial"/>
              </a:rPr>
              <a:t>נורמה </a:t>
            </a:r>
            <a:r>
              <a:rPr lang="he-IL" sz="2800" b="1" kern="0" dirty="0" smtClean="0">
                <a:solidFill>
                  <a:srgbClr val="000000"/>
                </a:solidFill>
                <a:latin typeface="Arial"/>
              </a:rPr>
              <a:t>של מנהיגות </a:t>
            </a:r>
            <a:r>
              <a:rPr lang="he-IL" sz="2800" b="1" kern="0" dirty="0" smtClean="0">
                <a:solidFill>
                  <a:srgbClr val="000000"/>
                </a:solidFill>
                <a:latin typeface="Arial"/>
                <a:cs typeface="Arial"/>
              </a:rPr>
              <a:t>בהתנדבות כחלק ממסלול בחיים פעילות בלהט ובאמונה–</a:t>
            </a:r>
            <a:r>
              <a:rPr lang="he-IL" sz="2400" b="1" kern="0" dirty="0" smtClean="0">
                <a:solidFill>
                  <a:srgbClr val="000000"/>
                </a:solidFill>
                <a:latin typeface="Arial"/>
                <a:cs typeface="Arial"/>
              </a:rPr>
              <a:t>"בכל לבבך, ובכל נפשך ובכל מאודך"</a:t>
            </a:r>
            <a:endParaRPr lang="en-US" sz="2400" b="1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5112" y="4365104"/>
            <a:ext cx="862736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spcBef>
                <a:spcPct val="20000"/>
              </a:spcBef>
              <a:buFontTx/>
              <a:buChar char="•"/>
              <a:defRPr/>
            </a:pPr>
            <a:r>
              <a:rPr lang="he-IL" sz="2800" b="1" kern="0" dirty="0" smtClean="0">
                <a:solidFill>
                  <a:srgbClr val="00B050"/>
                </a:solidFill>
                <a:latin typeface="Arial"/>
                <a:cs typeface="Arial"/>
              </a:rPr>
              <a:t>קהילות המגשימות אורח חיים ציוני רפורמי כ"תורת חיים"</a:t>
            </a:r>
            <a:endParaRPr lang="en-US" sz="2800" b="1" kern="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3356992"/>
            <a:ext cx="866388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spcBef>
                <a:spcPct val="20000"/>
              </a:spcBef>
              <a:buFontTx/>
              <a:buChar char="•"/>
              <a:defRPr/>
            </a:pPr>
            <a:r>
              <a:rPr lang="he-IL" sz="2800" b="1" kern="0" dirty="0" smtClean="0">
                <a:solidFill>
                  <a:srgbClr val="00B0F0"/>
                </a:solidFill>
                <a:latin typeface="Arial"/>
                <a:cs typeface="Arial"/>
              </a:rPr>
              <a:t>חינוך לא פורמלי </a:t>
            </a:r>
            <a:r>
              <a:rPr lang="he-IL" sz="2800" b="1" kern="0" dirty="0" smtClean="0">
                <a:solidFill>
                  <a:srgbClr val="7030A0"/>
                </a:solidFill>
                <a:latin typeface="Arial"/>
                <a:cs typeface="Arial"/>
              </a:rPr>
              <a:t>(תנועת נוער אוטונומית) </a:t>
            </a:r>
            <a:r>
              <a:rPr lang="he-IL" sz="2800" b="1" kern="0" dirty="0" smtClean="0">
                <a:solidFill>
                  <a:srgbClr val="00B0F0"/>
                </a:solidFill>
                <a:latin typeface="Arial"/>
                <a:cs typeface="Arial"/>
              </a:rPr>
              <a:t>המחנכת להגשמה  במסגרות </a:t>
            </a:r>
            <a:r>
              <a:rPr lang="he-IL" sz="2800" b="1" kern="0" dirty="0" smtClean="0">
                <a:solidFill>
                  <a:srgbClr val="7030A0"/>
                </a:solidFill>
                <a:latin typeface="Arial"/>
                <a:cs typeface="Arial"/>
              </a:rPr>
              <a:t>מיקרו</a:t>
            </a:r>
            <a:r>
              <a:rPr lang="he-IL" sz="2800" b="1" kern="0" dirty="0" smtClean="0">
                <a:solidFill>
                  <a:srgbClr val="00B0F0"/>
                </a:solidFill>
                <a:latin typeface="Arial"/>
                <a:cs typeface="Arial"/>
              </a:rPr>
              <a:t> המממשות את החזון </a:t>
            </a:r>
            <a:r>
              <a:rPr lang="he-IL" sz="2800" b="1" kern="0" dirty="0" smtClean="0">
                <a:solidFill>
                  <a:srgbClr val="7030A0"/>
                </a:solidFill>
                <a:latin typeface="Arial"/>
                <a:cs typeface="Arial"/>
              </a:rPr>
              <a:t>במקרו</a:t>
            </a:r>
            <a:endParaRPr lang="en-US" sz="2800" b="1" kern="0" dirty="0">
              <a:solidFill>
                <a:srgbClr val="7030A0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2742753"/>
            <a:ext cx="8447856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spcBef>
                <a:spcPct val="20000"/>
              </a:spcBef>
              <a:buFontTx/>
              <a:buChar char="•"/>
              <a:defRPr/>
            </a:pPr>
            <a:r>
              <a:rPr lang="he-IL" sz="3000" b="1" kern="0" dirty="0" smtClean="0">
                <a:solidFill>
                  <a:srgbClr val="CC3300"/>
                </a:solidFill>
                <a:latin typeface="Arial"/>
                <a:cs typeface="Arial"/>
              </a:rPr>
              <a:t>  חינוך ציוני רפורמי פורמלי מגן עד י"ב וסוף הצבא</a:t>
            </a:r>
            <a:endParaRPr lang="en-US" sz="3000" b="1" kern="0" dirty="0">
              <a:solidFill>
                <a:srgbClr val="CC33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1" y="404664"/>
            <a:ext cx="7426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600" b="1" dirty="0" smtClean="0"/>
              <a:t>ציונות רפורמית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4627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2" grpId="0"/>
      <p:bldP spid="3" grpId="0"/>
      <p:bldP spid="4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>
            <a:normAutofit/>
          </a:bodyPr>
          <a:lstStyle/>
          <a:p>
            <a:r>
              <a:rPr lang="he-IL" sz="32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החלוציות והרפורמה כתנועות תיקון </a:t>
            </a:r>
            <a:endParaRPr lang="he-IL" sz="3200" dirty="0"/>
          </a:p>
        </p:txBody>
      </p:sp>
      <p:graphicFrame>
        <p:nvGraphicFramePr>
          <p:cNvPr id="7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2751308"/>
              </p:ext>
            </p:extLst>
          </p:nvPr>
        </p:nvGraphicFramePr>
        <p:xfrm>
          <a:off x="323528" y="980728"/>
          <a:ext cx="2132278" cy="53939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32278"/>
              </a:tblGrid>
              <a:tr h="1224136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ציונות </a:t>
                      </a:r>
                    </a:p>
                    <a:p>
                      <a:pPr algn="ctr" rtl="1"/>
                      <a:r>
                        <a:rPr lang="he-IL" sz="1800" dirty="0" smtClean="0"/>
                        <a:t>רפורמית</a:t>
                      </a:r>
                    </a:p>
                    <a:p>
                      <a:pPr algn="ctr" rtl="1"/>
                      <a:r>
                        <a:rPr lang="he-IL" sz="1800" dirty="0" smtClean="0"/>
                        <a:t>1975 - 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שוללת סמכות 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ההלכה</a:t>
                      </a:r>
                      <a:endParaRPr lang="he-IL" sz="1800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מחייבת דת אך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טעונה </a:t>
                      </a:r>
                      <a:r>
                        <a:rPr lang="he-IL" sz="1800" b="1" u="sng" dirty="0" smtClean="0">
                          <a:solidFill>
                            <a:srgbClr val="00B050"/>
                          </a:solidFill>
                        </a:rPr>
                        <a:t>תיקון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מחייבת קהילה ועם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אך טעונים</a:t>
                      </a:r>
                      <a:r>
                        <a:rPr lang="he-IL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u="sng" dirty="0" smtClean="0">
                          <a:solidFill>
                            <a:srgbClr val="00B050"/>
                          </a:solidFill>
                        </a:rPr>
                        <a:t>תיקון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אדמה, עבודה, שפה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עברית בא"י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u="sng" dirty="0" smtClean="0">
                          <a:solidFill>
                            <a:srgbClr val="00B050"/>
                          </a:solidFill>
                        </a:rPr>
                        <a:t>צדק חברתי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מכלול תרבותי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תיקון פולחן וחברה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בבית הלאומי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יהדות יצירתית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מורשת</a:t>
                      </a:r>
                      <a:r>
                        <a:rPr lang="he-IL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הנבואה</a:t>
                      </a:r>
                      <a:endParaRPr lang="he-IL" b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7231466"/>
              </p:ext>
            </p:extLst>
          </p:nvPr>
        </p:nvGraphicFramePr>
        <p:xfrm>
          <a:off x="4644008" y="980729"/>
          <a:ext cx="2026568" cy="542347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6568"/>
              </a:tblGrid>
              <a:tr h="1152127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הרפורמה</a:t>
                      </a:r>
                    </a:p>
                    <a:p>
                      <a:pPr algn="ctr" rtl="1"/>
                      <a:r>
                        <a:rPr lang="he-IL" sz="1800" dirty="0" smtClean="0"/>
                        <a:t>בראשיתה</a:t>
                      </a:r>
                    </a:p>
                    <a:p>
                      <a:pPr algn="ctr" rtl="1"/>
                      <a:r>
                        <a:rPr lang="he-IL" sz="1800" dirty="0" smtClean="0"/>
                        <a:t>1825 - 1925</a:t>
                      </a:r>
                    </a:p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שוללת סמכות 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ההלכה</a:t>
                      </a:r>
                      <a:endParaRPr lang="en-US" sz="1800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מחייבת אמונה ופולחן אך הם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טעונים </a:t>
                      </a:r>
                      <a:r>
                        <a:rPr lang="he-IL" sz="1800" b="1" u="sng" dirty="0" smtClean="0">
                          <a:solidFill>
                            <a:srgbClr val="00B050"/>
                          </a:solidFill>
                        </a:rPr>
                        <a:t>תיקון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30867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 </a:t>
                      </a:r>
                      <a:r>
                        <a:rPr lang="he-IL" sz="1800" b="1" dirty="0" smtClean="0">
                          <a:solidFill>
                            <a:srgbClr val="FF0000"/>
                          </a:solidFill>
                        </a:rPr>
                        <a:t>שוללת</a:t>
                      </a:r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 קשר 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מחייב לעם.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קהילת "פולחן"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(דת) בלבד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יהדות </a:t>
                      </a:r>
                      <a:r>
                        <a:rPr lang="he-IL" sz="1800" b="1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כזרם דתי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קהילת פולחן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הפצת מסר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אתי-מוסרי בין העמים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1782700"/>
              </p:ext>
            </p:extLst>
          </p:nvPr>
        </p:nvGraphicFramePr>
        <p:xfrm>
          <a:off x="2483768" y="980728"/>
          <a:ext cx="2160240" cy="536941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60240"/>
              </a:tblGrid>
              <a:tr h="1224135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ציונות תרבותית</a:t>
                      </a:r>
                    </a:p>
                    <a:p>
                      <a:pPr algn="ctr" rtl="1"/>
                      <a:r>
                        <a:rPr lang="he-IL" sz="1800" dirty="0" smtClean="0"/>
                        <a:t>חלוצית</a:t>
                      </a:r>
                    </a:p>
                    <a:p>
                      <a:pPr algn="ctr" rtl="1"/>
                      <a:r>
                        <a:rPr lang="he-IL" sz="1800" dirty="0" smtClean="0"/>
                        <a:t>1900-1950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9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שוללת</a:t>
                      </a:r>
                      <a:r>
                        <a:rPr lang="he-IL" sz="1800" b="1" baseline="0" dirty="0" smtClean="0">
                          <a:solidFill>
                            <a:schemeClr val="tx1"/>
                          </a:solidFill>
                        </a:rPr>
                        <a:t> סמכות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chemeClr val="tx1"/>
                          </a:solidFill>
                        </a:rPr>
                        <a:t>ההלכה</a:t>
                      </a:r>
                      <a:endParaRPr lang="he-IL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FF0000"/>
                          </a:solidFill>
                        </a:rPr>
                        <a:t>שוללת דת-אמונה </a:t>
                      </a:r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he-IL" sz="1800" b="1" dirty="0" smtClean="0">
                          <a:solidFill>
                            <a:srgbClr val="FF0000"/>
                          </a:solidFill>
                        </a:rPr>
                        <a:t>ופולחן מסורתי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מחייבת קהילה ועם</a:t>
                      </a:r>
                      <a:r>
                        <a:rPr lang="he-IL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he-IL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אך הם טעונים</a:t>
                      </a:r>
                      <a:r>
                        <a:rPr lang="he-IL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u="sng" dirty="0" smtClean="0">
                          <a:solidFill>
                            <a:srgbClr val="00B050"/>
                          </a:solidFill>
                        </a:rPr>
                        <a:t>תיקון:</a:t>
                      </a:r>
                      <a:r>
                        <a:rPr lang="he-IL" b="1" u="sng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אדמה, עבודה, שפה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עברית בא"י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u="sng" dirty="0" smtClean="0">
                          <a:solidFill>
                            <a:srgbClr val="00B050"/>
                          </a:solidFill>
                        </a:rPr>
                        <a:t>צדק חברתי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מכלול תרבותי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דגש:</a:t>
                      </a:r>
                      <a:r>
                        <a:rPr lang="en-US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הקמת חברת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מופת בבית הלאומי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מורשת</a:t>
                      </a:r>
                      <a:r>
                        <a:rPr lang="he-IL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הנבואה</a:t>
                      </a:r>
                    </a:p>
                    <a:p>
                      <a:pPr algn="ctr" rtl="1"/>
                      <a:r>
                        <a:rPr lang="he-IL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יהדות "חופשית"</a:t>
                      </a:r>
                      <a:endParaRPr lang="he-IL" b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7413478"/>
              </p:ext>
            </p:extLst>
          </p:nvPr>
        </p:nvGraphicFramePr>
        <p:xfrm>
          <a:off x="6660232" y="980728"/>
          <a:ext cx="2026568" cy="543433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6568"/>
              </a:tblGrid>
              <a:tr h="1213284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/>
                        <a:t>היהדות</a:t>
                      </a:r>
                      <a:endParaRPr lang="he-IL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"דת"  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אמונה , פולחן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בין האדם</a:t>
                      </a:r>
                      <a:r>
                        <a:rPr lang="he-IL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והמקום</a:t>
                      </a:r>
                      <a:endParaRPr lang="en-US" b="1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קדושת</a:t>
                      </a:r>
                      <a:r>
                        <a:rPr lang="he-IL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הבריאה</a:t>
                      </a:r>
                      <a:endParaRPr lang="en-US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1864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הקהילה כמחייבת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כחלק מהעם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התנהלות חברתית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בין האדם וחברו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קדושת האדם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94968">
                <a:tc>
                  <a:txBody>
                    <a:bodyPr/>
                    <a:lstStyle/>
                    <a:p>
                      <a:pPr algn="r" rtl="1"/>
                      <a:endParaRPr lang="he-IL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אמונה לגבי יהדות</a:t>
                      </a:r>
                    </a:p>
                    <a:p>
                      <a:pPr algn="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אמונה לגבי ייעוד</a:t>
                      </a:r>
                    </a:p>
                    <a:p>
                      <a:pPr algn="r" rtl="1"/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31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287072" cy="896144"/>
          </a:xfrm>
        </p:spPr>
        <p:txBody>
          <a:bodyPr>
            <a:normAutofit/>
          </a:bodyPr>
          <a:lstStyle/>
          <a:p>
            <a:pPr rtl="1"/>
            <a:r>
              <a:rPr lang="he-IL" sz="4000" b="1" dirty="0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אתגרי הציונות הרפורמית</a:t>
            </a:r>
            <a:endParaRPr lang="en-US" sz="4000" b="1" dirty="0" smtClean="0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807896" cy="5544616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he-IL" b="1" dirty="0" smtClean="0">
                <a:solidFill>
                  <a:srgbClr val="CC3300"/>
                </a:solidFill>
              </a:rPr>
              <a:t>לגבש חזון (חזונות) של "תורת חיים" ציונית רפורמית ותכנית פעולה לקדם את מימושו</a:t>
            </a:r>
            <a:endParaRPr lang="en-US" b="1" dirty="0" smtClean="0"/>
          </a:p>
          <a:p>
            <a:pPr algn="r" rtl="1"/>
            <a:r>
              <a:rPr lang="he-IL" b="1" dirty="0" smtClean="0">
                <a:solidFill>
                  <a:srgbClr val="00B050"/>
                </a:solidFill>
              </a:rPr>
              <a:t>פיתוח שלבים של חינוך ציוני רפורמי </a:t>
            </a:r>
          </a:p>
          <a:p>
            <a:pPr marL="0" indent="0" algn="r" rtl="1">
              <a:spcBef>
                <a:spcPts val="0"/>
              </a:spcBef>
              <a:buNone/>
            </a:pPr>
            <a:r>
              <a:rPr lang="he-IL" dirty="0" smtClean="0">
                <a:solidFill>
                  <a:srgbClr val="00B050"/>
                </a:solidFill>
              </a:rPr>
              <a:t>   </a:t>
            </a:r>
            <a:r>
              <a:rPr lang="he-IL" b="1" dirty="0" smtClean="0">
                <a:solidFill>
                  <a:srgbClr val="00B050"/>
                </a:solidFill>
              </a:rPr>
              <a:t>קוגניטיבי וחוויתי</a:t>
            </a:r>
            <a:endParaRPr lang="en-US" b="1" dirty="0" smtClean="0">
              <a:solidFill>
                <a:srgbClr val="00B050"/>
              </a:solidFill>
            </a:endParaRPr>
          </a:p>
          <a:p>
            <a:pPr algn="r" rtl="1"/>
            <a:r>
              <a:rPr lang="he-IL" b="1" dirty="0" smtClean="0">
                <a:solidFill>
                  <a:srgbClr val="FF0000"/>
                </a:solidFill>
              </a:rPr>
              <a:t>גיוס מסה קריטית של חברים מחויבים לקדם את תכנית הפעולה בחייהם האישיים, יחד עם אחרים – חיים של שליחות</a:t>
            </a:r>
          </a:p>
          <a:p>
            <a:pPr algn="r" rtl="1"/>
            <a:r>
              <a:rPr lang="he-IL" b="1" dirty="0" smtClean="0">
                <a:solidFill>
                  <a:schemeClr val="tx2">
                    <a:lumMod val="75000"/>
                  </a:schemeClr>
                </a:solidFill>
              </a:rPr>
              <a:t>דגמים של קהילה המממשים את החזון ב"מיקרו" ומהווים מגדלור לחברה ב"מקרו".</a:t>
            </a:r>
          </a:p>
          <a:p>
            <a:pPr algn="r" rtl="1"/>
            <a:r>
              <a:rPr lang="he-IL" b="1" dirty="0" smtClean="0">
                <a:solidFill>
                  <a:srgbClr val="C00000"/>
                </a:solidFill>
              </a:rPr>
              <a:t>נקודת מוצא: "אם תרצו אין זו אגדה" (תנועה מודרנית)</a:t>
            </a:r>
          </a:p>
          <a:p>
            <a:pPr algn="r" rtl="1"/>
            <a:r>
              <a:rPr lang="he-IL" sz="2400" b="1" i="1" dirty="0" smtClean="0">
                <a:solidFill>
                  <a:srgbClr val="FF0000"/>
                </a:solidFill>
              </a:rPr>
              <a:t>לעומת</a:t>
            </a:r>
            <a:r>
              <a:rPr lang="he-IL" b="1" dirty="0" smtClean="0">
                <a:solidFill>
                  <a:srgbClr val="C00000"/>
                </a:solidFill>
              </a:rPr>
              <a:t> סקר שוק / בחינת "המציאות" (פוסט-מודרני)</a:t>
            </a:r>
            <a:endParaRPr lang="en-US" b="1" dirty="0" smtClean="0">
              <a:solidFill>
                <a:srgbClr val="C00000"/>
              </a:solidFill>
            </a:endParaRPr>
          </a:p>
          <a:p>
            <a:endParaRPr 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CC6F20E-B278-4F67-9664-5A99149AC529}" type="slidenum">
              <a:rPr lang="en-CA" smtClean="0"/>
              <a:pPr eaLnBrk="1" hangingPunct="1"/>
              <a:t>8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17958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6368" y="332656"/>
            <a:ext cx="74168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4000" b="1" dirty="0" smtClean="0">
                <a:solidFill>
                  <a:schemeClr val="tx2">
                    <a:lumMod val="75000"/>
                  </a:schemeClr>
                </a:solidFill>
              </a:rPr>
              <a:t>תודה </a:t>
            </a:r>
            <a:r>
              <a:rPr lang="he-IL" sz="4400" b="1" dirty="0" smtClean="0">
                <a:solidFill>
                  <a:schemeClr val="tx2">
                    <a:lumMod val="75000"/>
                  </a:schemeClr>
                </a:solidFill>
              </a:rPr>
              <a:t>להקשבה</a:t>
            </a:r>
            <a:r>
              <a:rPr lang="he-IL" sz="4000" b="1" dirty="0" smtClean="0">
                <a:solidFill>
                  <a:schemeClr val="tx2">
                    <a:lumMod val="75000"/>
                  </a:schemeClr>
                </a:solidFill>
              </a:rPr>
              <a:t>!</a:t>
            </a:r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3789040"/>
            <a:ext cx="6121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50992" y="2782669"/>
            <a:ext cx="72875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600" b="1" dirty="0" smtClean="0">
                <a:solidFill>
                  <a:srgbClr val="00B050"/>
                </a:solidFill>
              </a:rPr>
              <a:t>שאלות – הערות – הארות?</a:t>
            </a:r>
          </a:p>
          <a:p>
            <a:pPr algn="ctr" rtl="1"/>
            <a:r>
              <a:rPr lang="he-IL" sz="3600" b="1" dirty="0" smtClean="0">
                <a:solidFill>
                  <a:srgbClr val="00B050"/>
                </a:solidFill>
              </a:rPr>
              <a:t>שלכם אלי.</a:t>
            </a:r>
          </a:p>
          <a:p>
            <a:pPr algn="ctr" rtl="1"/>
            <a:r>
              <a:rPr lang="he-IL" sz="3600" b="1" dirty="0" smtClean="0">
                <a:solidFill>
                  <a:srgbClr val="00B050"/>
                </a:solidFill>
              </a:rPr>
              <a:t>שלי אליכם.</a:t>
            </a:r>
            <a:endParaRPr lang="en-US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59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</TotalTime>
  <Words>727</Words>
  <Application>Microsoft Office PowerPoint</Application>
  <PresentationFormat>On-screen Show (4:3)</PresentationFormat>
  <Paragraphs>173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ציונות רפורמית – מה זה?</vt:lpstr>
      <vt:lpstr>שתי דרכים אל הציונות </vt:lpstr>
      <vt:lpstr>ציונות מדינית   ציונות תרבותית</vt:lpstr>
      <vt:lpstr> </vt:lpstr>
      <vt:lpstr> </vt:lpstr>
      <vt:lpstr>כדרש רפורמי על הציונות התרבותית מחייב:</vt:lpstr>
      <vt:lpstr>החלוציות והרפורמה כתנועות תיקון </vt:lpstr>
      <vt:lpstr>אתגרי הציונות הרפורמית</vt:lpstr>
      <vt:lpstr>PowerPoint Presentation</vt:lpstr>
      <vt:lpstr>PowerPoint Presentation</vt:lpstr>
      <vt:lpstr>ציונות תרבותית במאה ה-21</vt:lpstr>
      <vt:lpstr>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הדילמה של היהדות המתקדמת והשלכותיה החינוכיות</dc:title>
  <dc:creator>User</dc:creator>
  <cp:lastModifiedBy>User</cp:lastModifiedBy>
  <cp:revision>48</cp:revision>
  <dcterms:created xsi:type="dcterms:W3CDTF">2012-11-30T12:06:41Z</dcterms:created>
  <dcterms:modified xsi:type="dcterms:W3CDTF">2014-01-29T14:07:37Z</dcterms:modified>
</cp:coreProperties>
</file>