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63" r:id="rId4"/>
    <p:sldId id="264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hX7pnXupVFwLGoki1KqAJw==" hashData="Os1MKgskzv3ohLTHxYC57qKATE0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A"/>
    <a:srgbClr val="005A9E"/>
    <a:srgbClr val="004F8A"/>
    <a:srgbClr val="005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7513" autoAdjust="0"/>
  </p:normalViewPr>
  <p:slideViewPr>
    <p:cSldViewPr>
      <p:cViewPr varScale="1">
        <p:scale>
          <a:sx n="68" d="100"/>
          <a:sy n="68" d="100"/>
        </p:scale>
        <p:origin x="-4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A69CC-5F59-456E-8AD1-7E8E10E270B4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2DF5B-E750-47AE-92AE-A1C7340DE8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1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CB015-7464-4D3C-810B-61A6A4973CD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59229-A9BC-4A81-AE58-25FD6AC07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he-IL" sz="4000" b="1" dirty="0" smtClean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קיבוץ לוטן </a:t>
            </a:r>
            <a:r>
              <a:rPr lang="he-IL" sz="3200" b="1" dirty="0" smtClean="0">
                <a:latin typeface="Tahoma" pitchFamily="34" charset="0"/>
                <a:cs typeface="Tahoma" pitchFamily="34" charset="0"/>
              </a:rPr>
              <a:t>– </a:t>
            </a:r>
            <a:r>
              <a:rPr lang="he-IL" sz="36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ציוני</a:t>
            </a:r>
            <a:r>
              <a:rPr lang="he-IL" sz="3200" b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he-IL" sz="3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רפורמי </a:t>
            </a:r>
            <a:r>
              <a:rPr lang="he-IL" sz="3200" b="1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he-IL" sz="3200" b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אקולוגי</a:t>
            </a:r>
            <a:endParaRPr lang="en-US" sz="32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632848" cy="4824536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he-IL" sz="4000" b="1" dirty="0" smtClean="0">
                <a:solidFill>
                  <a:srgbClr val="C00000"/>
                </a:solidFill>
              </a:rPr>
              <a:t>שתי דרכים אל הציונות</a:t>
            </a:r>
          </a:p>
          <a:p>
            <a:pPr algn="r" rtl="1"/>
            <a:r>
              <a:rPr lang="he-IL" sz="3700" b="1" dirty="0" smtClean="0">
                <a:solidFill>
                  <a:srgbClr val="FF0000"/>
                </a:solidFill>
              </a:rPr>
              <a:t>מכנה משותף: אנחנו עם  (לא דת, לא גזע)</a:t>
            </a:r>
          </a:p>
          <a:p>
            <a:pPr algn="r" rtl="1"/>
            <a:r>
              <a:rPr lang="he-IL" b="1" dirty="0" smtClean="0">
                <a:solidFill>
                  <a:schemeClr val="tx2"/>
                </a:solidFill>
              </a:rPr>
              <a:t>     ציונות מדינית	             ציונות תרבותית  </a:t>
            </a:r>
          </a:p>
          <a:p>
            <a:pPr algn="r" rtl="1"/>
            <a:r>
              <a:rPr lang="he-IL" b="1" dirty="0">
                <a:solidFill>
                  <a:schemeClr val="tx2"/>
                </a:solidFill>
              </a:rPr>
              <a:t> </a:t>
            </a:r>
            <a:r>
              <a:rPr lang="he-IL" b="1" dirty="0" smtClean="0">
                <a:solidFill>
                  <a:schemeClr val="tx2"/>
                </a:solidFill>
              </a:rPr>
              <a:t>    תיאודור הרצל              אחד העם  </a:t>
            </a:r>
            <a:r>
              <a:rPr lang="en-US" b="1" dirty="0" smtClean="0">
                <a:solidFill>
                  <a:schemeClr val="tx2"/>
                </a:solidFill>
              </a:rPr>
              <a:t>           </a:t>
            </a:r>
            <a:endParaRPr lang="he-IL" b="1" dirty="0" smtClean="0">
              <a:solidFill>
                <a:schemeClr val="tx2"/>
              </a:solidFill>
            </a:endParaRPr>
          </a:p>
          <a:p>
            <a:pPr algn="r" rtl="1"/>
            <a:endParaRPr lang="he-IL" b="1" dirty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algn="r" rtl="1"/>
            <a:endParaRPr lang="he-IL" b="1" dirty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lvl="2" algn="r" rtl="1"/>
            <a:r>
              <a:rPr lang="he-IL" b="1" dirty="0" smtClean="0">
                <a:solidFill>
                  <a:schemeClr val="tx2"/>
                </a:solidFill>
              </a:rPr>
              <a:t>1860 – 1904 </a:t>
            </a:r>
            <a:r>
              <a:rPr lang="en-US" b="1" dirty="0" smtClean="0">
                <a:solidFill>
                  <a:schemeClr val="tx2"/>
                </a:solidFill>
              </a:rPr>
              <a:t>     </a:t>
            </a:r>
            <a:r>
              <a:rPr lang="he-IL" b="1" dirty="0" smtClean="0">
                <a:solidFill>
                  <a:schemeClr val="tx2"/>
                </a:solidFill>
              </a:rPr>
              <a:t>               1856  - 1927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8196" name="Picture 4" descr="http://www.notes.co.il/uripaz/user/Achad_Ha_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942219"/>
            <a:ext cx="1509615" cy="1935053"/>
          </a:xfrm>
          <a:prstGeom prst="rect">
            <a:avLst/>
          </a:prstGeom>
          <a:noFill/>
        </p:spPr>
      </p:pic>
      <p:pic>
        <p:nvPicPr>
          <p:cNvPr id="4" name="Picture 2" descr="http://www.israelpost.co.il/unforget.nsf/letterspictures/B956D57757A5E9B842256C1A0028BEDC/$File/herzl2.jpg"/>
          <p:cNvPicPr>
            <a:picLocks noChangeAspect="1" noChangeArrowheads="1"/>
          </p:cNvPicPr>
          <p:nvPr/>
        </p:nvPicPr>
        <p:blipFill>
          <a:blip r:embed="rId3" cstate="print"/>
          <a:srcRect r="10345"/>
          <a:stretch>
            <a:fillRect/>
          </a:stretch>
        </p:blipFill>
        <p:spPr bwMode="auto">
          <a:xfrm>
            <a:off x="5580112" y="3888361"/>
            <a:ext cx="1872208" cy="198891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124744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b="1" dirty="0" smtClean="0"/>
              <a:t>ציוני = שם עצם      רפורמי, אקולוגי = שמות תואר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rtl="1"/>
            <a:r>
              <a:rPr lang="he-IL" sz="40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ציונות מדינית</a:t>
            </a:r>
            <a:r>
              <a:rPr lang="he-IL" sz="4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	  </a:t>
            </a:r>
            <a:r>
              <a:rPr lang="he-IL" sz="40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ציונות תרבותית</a:t>
            </a:r>
            <a:endParaRPr lang="en-US" sz="4000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5112568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en-US" sz="3900" b="1" u="sng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endParaRPr lang="he-IL" sz="3900" b="1" u="sng" dirty="0" smtClean="0">
              <a:solidFill>
                <a:srgbClr val="0070C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373028" y="1030399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he-IL" sz="3200" b="1" u="sng" dirty="0" smtClean="0">
                <a:solidFill>
                  <a:srgbClr val="7030A0"/>
                </a:solidFill>
              </a:rPr>
              <a:t>מדינת </a:t>
            </a:r>
            <a:r>
              <a:rPr lang="he-IL" sz="3200" b="1" u="sng" dirty="0">
                <a:solidFill>
                  <a:srgbClr val="7030A0"/>
                </a:solidFill>
              </a:rPr>
              <a:t>היהודים</a:t>
            </a:r>
            <a:r>
              <a:rPr lang="en-US" sz="3200" b="1" dirty="0"/>
              <a:t>  /      </a:t>
            </a:r>
            <a:r>
              <a:rPr lang="en-US" sz="3200" b="1" dirty="0" smtClean="0"/>
              <a:t>     </a:t>
            </a:r>
            <a:r>
              <a:rPr lang="he-IL" sz="3200" b="1" u="sng" dirty="0" smtClean="0">
                <a:solidFill>
                  <a:srgbClr val="0070C0"/>
                </a:solidFill>
              </a:rPr>
              <a:t>מדינה </a:t>
            </a:r>
            <a:r>
              <a:rPr lang="he-IL" sz="3200" b="1" u="sng" dirty="0">
                <a:solidFill>
                  <a:srgbClr val="0070C0"/>
                </a:solidFill>
              </a:rPr>
              <a:t>יהודית</a:t>
            </a:r>
            <a:endParaRPr lang="en-US" sz="3200" b="1" u="sng" dirty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he-IL" sz="3200" b="1" dirty="0">
                <a:solidFill>
                  <a:srgbClr val="7030A0"/>
                </a:solidFill>
              </a:rPr>
              <a:t>"ככל העמים"        </a:t>
            </a:r>
            <a:r>
              <a:rPr lang="en-US" sz="3200" b="1" dirty="0">
                <a:solidFill>
                  <a:srgbClr val="7030A0"/>
                </a:solidFill>
              </a:rPr>
              <a:t>  </a:t>
            </a:r>
            <a:r>
              <a:rPr lang="he-IL" sz="3200" b="1" dirty="0">
                <a:solidFill>
                  <a:srgbClr val="7030A0"/>
                </a:solidFill>
              </a:rPr>
              <a:t>    </a:t>
            </a:r>
            <a:r>
              <a:rPr lang="he-IL" sz="3200" b="1" dirty="0" smtClean="0">
                <a:solidFill>
                  <a:srgbClr val="0070C0"/>
                </a:solidFill>
              </a:rPr>
              <a:t>ייחודי </a:t>
            </a:r>
            <a:r>
              <a:rPr lang="he-IL" sz="3200" b="1" dirty="0">
                <a:solidFill>
                  <a:srgbClr val="0070C0"/>
                </a:solidFill>
              </a:rPr>
              <a:t>– משימתי</a:t>
            </a:r>
            <a:endParaRPr lang="en-US" sz="3200" b="1" dirty="0">
              <a:solidFill>
                <a:srgbClr val="0070C0"/>
              </a:solidFill>
            </a:endParaRPr>
          </a:p>
          <a:p>
            <a:pPr algn="r" rtl="1">
              <a:buNone/>
            </a:pPr>
            <a:r>
              <a:rPr lang="he-IL" sz="3200" b="1" dirty="0">
                <a:solidFill>
                  <a:srgbClr val="7030A0"/>
                </a:solidFill>
              </a:rPr>
              <a:t>במתכונת מערבית</a:t>
            </a:r>
            <a:r>
              <a:rPr lang="he-IL" sz="3200" b="1" dirty="0"/>
              <a:t>   </a:t>
            </a:r>
            <a:r>
              <a:rPr lang="en-US" sz="3200" b="1" dirty="0"/>
              <a:t>    </a:t>
            </a:r>
            <a:r>
              <a:rPr lang="he-IL" sz="3200" b="1" dirty="0"/>
              <a:t> </a:t>
            </a:r>
            <a:r>
              <a:rPr lang="en-US" sz="3200" b="1" dirty="0" smtClean="0"/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תשומה </a:t>
            </a:r>
            <a:r>
              <a:rPr lang="he-IL" sz="3200" b="1" dirty="0">
                <a:solidFill>
                  <a:srgbClr val="0070C0"/>
                </a:solidFill>
              </a:rPr>
              <a:t>של המורשת</a:t>
            </a:r>
            <a:endParaRPr lang="en-US" sz="3200" b="1" u="sng" dirty="0">
              <a:solidFill>
                <a:srgbClr val="0070C0"/>
              </a:solidFill>
            </a:endParaRPr>
          </a:p>
          <a:p>
            <a:pPr algn="r"/>
            <a:endParaRPr lang="en-US" sz="3200" b="1" dirty="0" smtClean="0">
              <a:solidFill>
                <a:srgbClr val="7030A0"/>
              </a:solidFill>
            </a:endParaRPr>
          </a:p>
          <a:p>
            <a:pPr algn="r"/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-724" y="2569488"/>
            <a:ext cx="8510656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en-US" sz="3200" b="1" dirty="0" smtClean="0">
                <a:solidFill>
                  <a:srgbClr val="7030A0"/>
                </a:solidFill>
              </a:rPr>
              <a:t>  </a:t>
            </a:r>
            <a:r>
              <a:rPr lang="he-IL" sz="3200" b="1" dirty="0" smtClean="0">
                <a:solidFill>
                  <a:srgbClr val="7030A0"/>
                </a:solidFill>
              </a:rPr>
              <a:t>בגלל </a:t>
            </a:r>
            <a:r>
              <a:rPr lang="he-IL" sz="3200" b="1" dirty="0">
                <a:solidFill>
                  <a:srgbClr val="7030A0"/>
                </a:solidFill>
              </a:rPr>
              <a:t>מצוקה פיזית</a:t>
            </a:r>
            <a:r>
              <a:rPr lang="he-IL" sz="3200" b="1" dirty="0"/>
              <a:t>    </a:t>
            </a:r>
            <a:r>
              <a:rPr lang="he-IL" sz="3200" b="1" dirty="0" smtClean="0"/>
              <a:t>   </a:t>
            </a:r>
            <a:r>
              <a:rPr lang="he-IL" sz="3200" b="1" dirty="0" smtClean="0">
                <a:solidFill>
                  <a:srgbClr val="0070C0"/>
                </a:solidFill>
              </a:rPr>
              <a:t>בגלל </a:t>
            </a:r>
            <a:r>
              <a:rPr lang="he-IL" sz="3200" b="1" dirty="0">
                <a:solidFill>
                  <a:srgbClr val="0070C0"/>
                </a:solidFill>
              </a:rPr>
              <a:t>מצוקה </a:t>
            </a:r>
            <a:r>
              <a:rPr lang="he-IL" sz="3200" b="1" dirty="0" smtClean="0">
                <a:solidFill>
                  <a:srgbClr val="0070C0"/>
                </a:solidFill>
              </a:rPr>
              <a:t>תרבותית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algn="r"/>
            <a:r>
              <a:rPr lang="he-IL" sz="3200" b="1" dirty="0">
                <a:solidFill>
                  <a:srgbClr val="7030A0"/>
                </a:solidFill>
              </a:rPr>
              <a:t>(אנטי-שמיות)     </a:t>
            </a:r>
            <a:r>
              <a:rPr lang="he-IL" sz="3200" b="1" dirty="0" smtClean="0">
                <a:solidFill>
                  <a:srgbClr val="7030A0"/>
                </a:solidFill>
              </a:rPr>
              <a:t>        </a:t>
            </a:r>
            <a:r>
              <a:rPr lang="he-IL" sz="3200" b="1" dirty="0">
                <a:solidFill>
                  <a:srgbClr val="0070C0"/>
                </a:solidFill>
              </a:rPr>
              <a:t>התבוללות (בפרט תרבותית</a:t>
            </a:r>
            <a:r>
              <a:rPr lang="he-IL" sz="3200" b="1" dirty="0" smtClean="0">
                <a:solidFill>
                  <a:srgbClr val="0070C0"/>
                </a:solidFill>
              </a:rPr>
              <a:t>)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algn="r"/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4">
                    <a:lumMod val="50000"/>
                  </a:schemeClr>
                </a:solidFill>
              </a:rPr>
              <a:t>תועלתי                        </a:t>
            </a:r>
            <a:r>
              <a:rPr lang="he-IL" sz="3200" b="1" dirty="0" smtClean="0">
                <a:solidFill>
                  <a:srgbClr val="0070C0"/>
                </a:solidFill>
              </a:rPr>
              <a:t>ערכי - מהותי</a:t>
            </a:r>
          </a:p>
          <a:p>
            <a:pPr algn="r"/>
            <a:r>
              <a:rPr lang="he-IL" sz="3200" b="1" dirty="0">
                <a:solidFill>
                  <a:srgbClr val="7030A0"/>
                </a:solidFill>
              </a:rPr>
              <a:t>בטחון פיזי וכלכלי</a:t>
            </a:r>
            <a:r>
              <a:rPr lang="he-IL" sz="3200" b="1" dirty="0"/>
              <a:t>      </a:t>
            </a:r>
            <a:r>
              <a:rPr lang="he-IL" sz="3200" b="1" dirty="0" smtClean="0"/>
              <a:t>   </a:t>
            </a:r>
            <a:r>
              <a:rPr lang="he-IL" sz="3200" b="1" dirty="0" smtClean="0">
                <a:solidFill>
                  <a:srgbClr val="0070C0"/>
                </a:solidFill>
              </a:rPr>
              <a:t>המשך </a:t>
            </a:r>
            <a:r>
              <a:rPr lang="he-IL" sz="3200" b="1" dirty="0">
                <a:solidFill>
                  <a:srgbClr val="0070C0"/>
                </a:solidFill>
              </a:rPr>
              <a:t>קיום </a:t>
            </a:r>
            <a:r>
              <a:rPr lang="he-IL" sz="3200" b="1" u="sng" dirty="0">
                <a:solidFill>
                  <a:srgbClr val="0070C0"/>
                </a:solidFill>
              </a:rPr>
              <a:t>יוצר</a:t>
            </a:r>
            <a:r>
              <a:rPr lang="he-IL" sz="3200" b="1" dirty="0">
                <a:solidFill>
                  <a:srgbClr val="0070C0"/>
                </a:solidFill>
              </a:rPr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לעם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1927" y="4797152"/>
            <a:ext cx="824800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solidFill>
                  <a:srgbClr val="7030A0"/>
                </a:solidFill>
              </a:rPr>
              <a:t>מטרה מוגדרת סופית</a:t>
            </a:r>
            <a:r>
              <a:rPr lang="he-IL" sz="3200" b="1" dirty="0"/>
              <a:t> </a:t>
            </a:r>
            <a:r>
              <a:rPr lang="he-IL" sz="3200" b="1" dirty="0" smtClean="0"/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מטרה אין-סופית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1927" y="5364505"/>
            <a:ext cx="824800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solidFill>
                  <a:srgbClr val="7030A0"/>
                </a:solidFill>
              </a:rPr>
              <a:t>כעת - "פוסט-ציוני"  </a:t>
            </a:r>
            <a:r>
              <a:rPr lang="he-IL" sz="3200" b="1" dirty="0" smtClean="0">
                <a:solidFill>
                  <a:srgbClr val="7030A0"/>
                </a:solidFill>
              </a:rPr>
              <a:t>   </a:t>
            </a:r>
            <a:r>
              <a:rPr lang="he-IL" sz="3200" b="1" dirty="0">
                <a:solidFill>
                  <a:srgbClr val="0070C0"/>
                </a:solidFill>
              </a:rPr>
              <a:t>כעת -</a:t>
            </a:r>
            <a:r>
              <a:rPr lang="he-IL" sz="3200" b="1" dirty="0">
                <a:solidFill>
                  <a:srgbClr val="7030A0"/>
                </a:solidFill>
              </a:rPr>
              <a:t> </a:t>
            </a:r>
            <a:r>
              <a:rPr lang="he-IL" sz="3200" b="1" dirty="0">
                <a:solidFill>
                  <a:srgbClr val="0070C0"/>
                </a:solidFill>
              </a:rPr>
              <a:t>לעולם תהיה </a:t>
            </a:r>
            <a:r>
              <a:rPr lang="he-IL" sz="3200" b="1" dirty="0" smtClean="0">
                <a:solidFill>
                  <a:srgbClr val="0070C0"/>
                </a:solidFill>
              </a:rPr>
              <a:t>ציונות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314179" y="5844777"/>
            <a:ext cx="8248004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70000"/>
              </a:lnSpc>
              <a:buNone/>
            </a:pPr>
            <a:r>
              <a:rPr lang="he-IL" sz="3200" b="1" dirty="0">
                <a:solidFill>
                  <a:srgbClr val="FF0000"/>
                </a:solidFill>
              </a:rPr>
              <a:t>ניגוד או שילוב?  "מדינה יהודית ודמוקרטית"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55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e-IL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ציונות תרבותית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359532" y="1196752"/>
            <a:ext cx="842493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0070C0"/>
                </a:solidFill>
              </a:rPr>
              <a:t>המדינה כמסגרת למימוש חזון נבואי של מורשת עם ישראל – תיקון האדם, העם והעולם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2196153"/>
            <a:ext cx="80648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chemeClr val="accent2">
                    <a:lumMod val="50000"/>
                  </a:schemeClr>
                </a:solidFill>
              </a:rPr>
              <a:t>מתכון אחד העם לכוח יצירה בתרבות  העם</a:t>
            </a:r>
          </a:p>
        </p:txBody>
      </p:sp>
      <p:sp>
        <p:nvSpPr>
          <p:cNvPr id="7" name="חץ ימינה 6"/>
          <p:cNvSpPr/>
          <p:nvPr/>
        </p:nvSpPr>
        <p:spPr>
          <a:xfrm>
            <a:off x="2915816" y="2993177"/>
            <a:ext cx="3456384" cy="3638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שמאלה 7"/>
          <p:cNvSpPr/>
          <p:nvPr/>
        </p:nvSpPr>
        <p:spPr>
          <a:xfrm>
            <a:off x="2843808" y="3645024"/>
            <a:ext cx="3456384" cy="3675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6588224" y="2744341"/>
            <a:ext cx="2124236" cy="16927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/>
              <a:t>כהן</a:t>
            </a:r>
          </a:p>
          <a:p>
            <a:pPr algn="ctr"/>
            <a:r>
              <a:rPr lang="he-IL" sz="3200" b="1" dirty="0"/>
              <a:t>חברה</a:t>
            </a:r>
          </a:p>
          <a:p>
            <a:pPr algn="ctr"/>
            <a:r>
              <a:rPr lang="he-IL" sz="3200" b="1" dirty="0"/>
              <a:t>קיימת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2744341"/>
            <a:ext cx="1944216" cy="16927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>
                <a:solidFill>
                  <a:srgbClr val="00B050"/>
                </a:solidFill>
              </a:rPr>
              <a:t>נביא</a:t>
            </a:r>
          </a:p>
          <a:p>
            <a:pPr algn="ctr"/>
            <a:r>
              <a:rPr lang="he-IL" sz="3200" b="1" dirty="0">
                <a:solidFill>
                  <a:srgbClr val="00B050"/>
                </a:solidFill>
              </a:rPr>
              <a:t>חברה אחרת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63888" y="4437112"/>
            <a:ext cx="2304256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FF0000"/>
                </a:solidFill>
              </a:rPr>
              <a:t>מתח בונה</a:t>
            </a:r>
          </a:p>
          <a:p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395536" y="5313982"/>
            <a:ext cx="266429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>
                <a:solidFill>
                  <a:srgbClr val="00B050"/>
                </a:solidFill>
              </a:rPr>
              <a:t>תנועה לתיקון</a:t>
            </a:r>
          </a:p>
          <a:p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6948264" y="5298886"/>
            <a:ext cx="15121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>
                <a:solidFill>
                  <a:prstClr val="black"/>
                </a:solidFill>
              </a:rPr>
              <a:t>ממסד</a:t>
            </a:r>
            <a:endParaRPr lang="he-IL" dirty="0"/>
          </a:p>
        </p:txBody>
      </p:sp>
      <p:sp>
        <p:nvSpPr>
          <p:cNvPr id="15" name="חץ שמאלה-ימינה 14"/>
          <p:cNvSpPr/>
          <p:nvPr/>
        </p:nvSpPr>
        <p:spPr>
          <a:xfrm>
            <a:off x="3275856" y="5445224"/>
            <a:ext cx="3384376" cy="49999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036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  <p:bldP spid="8" grpId="0" animBg="1"/>
      <p:bldP spid="10" grpId="0"/>
      <p:bldP spid="11" grpId="0"/>
      <p:bldP spid="12" grpId="0"/>
      <p:bldP spid="13" grpId="0"/>
      <p:bldP spid="14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792088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החלוציות והרפורמה כתנועות תיקון </a:t>
            </a:r>
            <a:endParaRPr lang="he-IL" sz="3600" dirty="0"/>
          </a:p>
        </p:txBody>
      </p:sp>
      <p:graphicFrame>
        <p:nvGraphicFramePr>
          <p:cNvPr id="7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584935"/>
              </p:ext>
            </p:extLst>
          </p:nvPr>
        </p:nvGraphicFramePr>
        <p:xfrm>
          <a:off x="611560" y="1124744"/>
          <a:ext cx="2026568" cy="53831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</a:t>
                      </a:r>
                    </a:p>
                    <a:p>
                      <a:pPr algn="ctr" rtl="1"/>
                      <a:r>
                        <a:rPr lang="he-IL" sz="1800" dirty="0" smtClean="0"/>
                        <a:t>רפורמית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1975 - 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דת אך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טעון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טעונים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הקמת חברת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מופת בבית הלאומי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</a:p>
                    <a:p>
                      <a:pPr algn="ctr" rtl="1"/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יצירתית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4398974"/>
              </p:ext>
            </p:extLst>
          </p:nvPr>
        </p:nvGraphicFramePr>
        <p:xfrm>
          <a:off x="4644008" y="1124744"/>
          <a:ext cx="2026568" cy="5352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הרפורמה</a:t>
                      </a:r>
                    </a:p>
                    <a:p>
                      <a:pPr algn="ctr" rtl="1"/>
                      <a:r>
                        <a:rPr lang="he-IL" sz="1800" dirty="0" smtClean="0"/>
                        <a:t>בראשיתה</a:t>
                      </a:r>
                    </a:p>
                    <a:p>
                      <a:pPr algn="ctr" rtl="1"/>
                      <a:r>
                        <a:rPr lang="he-IL" sz="1800" dirty="0" smtClean="0"/>
                        <a:t>1825 - 1925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en-US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דת אך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טעונה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קשר 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מחייב לעם.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קהילת "פולחן"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(דת) בלבד</a:t>
                      </a:r>
                    </a:p>
                    <a:p>
                      <a:pPr algn="ctr" rtl="1"/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כזרם דתי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קהילות פולחן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הפצת מסר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אתי-מוסרי בין העמים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267457"/>
              </p:ext>
            </p:extLst>
          </p:nvPr>
        </p:nvGraphicFramePr>
        <p:xfrm>
          <a:off x="2627784" y="1124744"/>
          <a:ext cx="2026568" cy="53831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תרבותית</a:t>
                      </a:r>
                    </a:p>
                    <a:p>
                      <a:pPr algn="ctr" rtl="1"/>
                      <a:r>
                        <a:rPr lang="he-IL" sz="1800" dirty="0" smtClean="0"/>
                        <a:t>חלוצית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1900-1950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 סמכות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 דת-אמונה 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ופולחן מסורתי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he-IL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טעונים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הקמת חברת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מופת בבית הלאומי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</a:p>
                    <a:p>
                      <a:pPr algn="ctr" rtl="1"/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"חופשית"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0153104"/>
              </p:ext>
            </p:extLst>
          </p:nvPr>
        </p:nvGraphicFramePr>
        <p:xfrm>
          <a:off x="6660232" y="1124744"/>
          <a:ext cx="2026568" cy="5352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/>
                        <a:t>היהדות</a:t>
                      </a:r>
                      <a:endParaRPr lang="he-I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"דת"  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אמונה , פולחן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</a:t>
                      </a:r>
                      <a:r>
                        <a:rPr lang="he-IL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והמקום</a:t>
                      </a:r>
                      <a:endParaRPr lang="en-US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r" rtl="1"/>
                      <a:r>
                        <a:rPr lang="he-IL" b="1" dirty="0" smtClean="0">
                          <a:solidFill>
                            <a:srgbClr val="C00000"/>
                          </a:solidFill>
                        </a:rPr>
                        <a:t>קדושת</a:t>
                      </a:r>
                      <a:r>
                        <a:rPr lang="he-IL" b="1" baseline="0" dirty="0" smtClean="0">
                          <a:solidFill>
                            <a:srgbClr val="C00000"/>
                          </a:solidFill>
                        </a:rPr>
                        <a:t> הבריאה</a:t>
                      </a:r>
                      <a:endParaRPr lang="he-IL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הקהילה כמחייבת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כחלק מהעם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התנהלות חברתית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 וחברו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קדושת האדם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r" rtl="1"/>
                      <a:endParaRPr lang="he-I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יהדות</a:t>
                      </a: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ייעוד</a:t>
                      </a:r>
                    </a:p>
                    <a:p>
                      <a:pPr algn="r" rtl="1"/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9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76056" y="602685"/>
            <a:ext cx="4016411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אקו-ציונות</a:t>
            </a:r>
          </a:p>
          <a:p>
            <a:pPr algn="ctr"/>
            <a:r>
              <a:rPr lang="he-IL" sz="2800" dirty="0" smtClean="0"/>
              <a:t>כנגזרת מציונות מדינית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412" y="602685"/>
            <a:ext cx="4252671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אקו-ציונות</a:t>
            </a:r>
          </a:p>
          <a:p>
            <a:pPr algn="ctr"/>
            <a:r>
              <a:rPr lang="he-IL" sz="2800" dirty="0" smtClean="0"/>
              <a:t>כנגזרת מציונות תרבותית</a:t>
            </a:r>
            <a:endParaRPr lang="he-IL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77602" y="2474893"/>
            <a:ext cx="2598854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מדינת היהודים</a:t>
            </a:r>
          </a:p>
          <a:p>
            <a:pPr algn="ctr"/>
            <a:r>
              <a:rPr lang="he-IL" sz="2800" dirty="0" smtClean="0"/>
              <a:t>"ככל העמים"</a:t>
            </a:r>
            <a:endParaRPr lang="he-IL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060848"/>
            <a:ext cx="4286975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מדינה יהודית כאמצעי להבטיח</a:t>
            </a:r>
            <a:endParaRPr lang="en-US" sz="2800" dirty="0" smtClean="0"/>
          </a:p>
          <a:p>
            <a:pPr algn="ctr"/>
            <a:r>
              <a:rPr lang="he-IL" sz="2800" dirty="0" smtClean="0"/>
              <a:t>המשך קיום יוצר למורשת עם</a:t>
            </a:r>
          </a:p>
          <a:p>
            <a:pPr algn="ctr"/>
            <a:r>
              <a:rPr lang="he-IL" sz="2800" dirty="0" smtClean="0"/>
              <a:t>ישראל</a:t>
            </a:r>
            <a:endParaRPr lang="he-IL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508104" y="3994293"/>
            <a:ext cx="3019601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למעננו, לטובתנו</a:t>
            </a:r>
          </a:p>
          <a:p>
            <a:pPr algn="ctr"/>
            <a:r>
              <a:rPr lang="he-IL" sz="2800" dirty="0" smtClean="0"/>
              <a:t>ולמען הדורות הבאים</a:t>
            </a:r>
          </a:p>
          <a:p>
            <a:pPr algn="ctr"/>
            <a:r>
              <a:rPr lang="he-IL" sz="2800" dirty="0" smtClean="0"/>
              <a:t>(הנמקה תועלתית)</a:t>
            </a:r>
            <a:endParaRPr lang="he-IL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1874" y="4028063"/>
            <a:ext cx="5178198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קדושת הארץ (המקום),</a:t>
            </a:r>
          </a:p>
          <a:p>
            <a:pPr algn="ctr"/>
            <a:r>
              <a:rPr lang="he-IL" sz="2800" dirty="0" smtClean="0"/>
              <a:t>קדושת הבריאה במורשת עם ישראל</a:t>
            </a:r>
            <a:endParaRPr lang="en-US" sz="2800" dirty="0" smtClean="0"/>
          </a:p>
          <a:p>
            <a:pPr algn="ctr"/>
            <a:r>
              <a:rPr lang="he-IL" sz="2800" dirty="0" smtClean="0"/>
              <a:t>כערכים מוחלטים</a:t>
            </a:r>
            <a:endParaRPr lang="he-IL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788024" y="5805264"/>
            <a:ext cx="4399157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"חשבו על העולם פעלו במקום"</a:t>
            </a:r>
            <a:endParaRPr lang="en-US" sz="2800" dirty="0" smtClean="0"/>
          </a:p>
          <a:p>
            <a:pPr algn="ctr"/>
            <a:r>
              <a:rPr lang="he-IL" sz="2800" dirty="0" smtClean="0"/>
              <a:t>השווה: מפלגות "ירוקות"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36512" y="5805264"/>
            <a:ext cx="4896544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ארץ ישראל כיחידה אקולוגית אחת</a:t>
            </a:r>
          </a:p>
          <a:p>
            <a:pPr algn="ctr"/>
            <a:r>
              <a:rPr lang="he-IL" sz="2800" dirty="0" smtClean="0"/>
              <a:t>השלכות – מדיניות, ערכיות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he-IL" b="1" dirty="0">
                <a:solidFill>
                  <a:srgbClr val="004F8A"/>
                </a:solidFill>
              </a:rPr>
              <a:t>סיפורי הבריאה – מבט מקיבוץ </a:t>
            </a:r>
            <a:r>
              <a:rPr lang="he-IL" b="1" dirty="0" smtClean="0">
                <a:solidFill>
                  <a:srgbClr val="004F8A"/>
                </a:solidFill>
              </a:rPr>
              <a:t>לוטן</a:t>
            </a:r>
            <a:endParaRPr lang="he-IL" dirty="0">
              <a:solidFill>
                <a:srgbClr val="004F8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51692"/>
            <a:ext cx="9144000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900" b="1" dirty="0" smtClean="0"/>
              <a:t>מסיפורי הבריאה אשר בספר בראשית, ירשה המורשת שלנו (ודרכנו העולם המערבי כולו) מסרים סותרים מבחינת  היחס הרצוי לאותה בריאה וחלקנו בה בחללית שלנו – כדור הארץ.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650749"/>
            <a:ext cx="8280920" cy="12741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80000"/>
              </a:lnSpc>
            </a:pPr>
            <a:r>
              <a:rPr lang="he-IL" sz="2400" b="1" dirty="0">
                <a:solidFill>
                  <a:srgbClr val="FF0000"/>
                </a:solidFill>
              </a:rPr>
              <a:t>מצד אחד: </a:t>
            </a:r>
          </a:p>
          <a:p>
            <a:pPr algn="r" rtl="1">
              <a:lnSpc>
                <a:spcPct val="80000"/>
              </a:lnSpc>
            </a:pPr>
            <a:r>
              <a:rPr lang="he-IL" sz="2400" b="1" dirty="0" smtClean="0">
                <a:solidFill>
                  <a:srgbClr val="FF0000"/>
                </a:solidFill>
                <a:cs typeface="Guttman Keren" pitchFamily="2" charset="-79"/>
              </a:rPr>
              <a:t>"</a:t>
            </a:r>
            <a:r>
              <a:rPr lang="he-IL" sz="2400" b="1" dirty="0">
                <a:solidFill>
                  <a:srgbClr val="FF0000"/>
                </a:solidFill>
                <a:latin typeface="Guttman Keren" pitchFamily="2" charset="-79"/>
                <a:cs typeface="Guttman Keren" pitchFamily="2" charset="-79"/>
              </a:rPr>
              <a:t>וַיְבָרֶךְ </a:t>
            </a:r>
            <a:r>
              <a:rPr lang="he-IL" sz="2400" b="1" dirty="0" smtClean="0">
                <a:solidFill>
                  <a:srgbClr val="FF0000"/>
                </a:solidFill>
                <a:latin typeface="Guttman Keren" pitchFamily="2" charset="-79"/>
                <a:cs typeface="Guttman Keren" pitchFamily="2" charset="-79"/>
              </a:rPr>
              <a:t>אֹתָם </a:t>
            </a:r>
            <a:r>
              <a:rPr lang="he-IL" sz="2400" b="1" dirty="0">
                <a:solidFill>
                  <a:srgbClr val="FF0000"/>
                </a:solidFill>
                <a:latin typeface="Guttman Keren" pitchFamily="2" charset="-79"/>
                <a:cs typeface="Guttman Keren" pitchFamily="2" charset="-79"/>
              </a:rPr>
              <a:t>אֱלֹהִים, וַיֹּאמֶר לָהֶם אֱלֹהִים פְּרוּ וּרְבוּ וּמִלְאוּ אֶת-הָאָרֶץ, וְכִבְשֻׁהָ; וּרְדוּ בִּדְגַת הַיָּם, וּבְעוֹף הַשָּׁמַיִם, וּבְכָל-חַיָּה, הָרֹמֶשֶׂת עַל-הָאָרֶץ</a:t>
            </a:r>
            <a:r>
              <a:rPr lang="he-IL" sz="2400" b="1" dirty="0" smtClean="0">
                <a:solidFill>
                  <a:srgbClr val="FF0000"/>
                </a:solidFill>
                <a:latin typeface="Guttman Keren" pitchFamily="2" charset="-79"/>
                <a:cs typeface="Guttman Keren" pitchFamily="2" charset="-79"/>
              </a:rPr>
              <a:t>." </a:t>
            </a:r>
            <a:r>
              <a:rPr lang="he-IL" sz="2000" b="1" dirty="0" smtClean="0">
                <a:solidFill>
                  <a:srgbClr val="FF0000"/>
                </a:solidFill>
              </a:rPr>
              <a:t>בר</a:t>
            </a:r>
            <a:r>
              <a:rPr lang="he-IL" sz="2000" b="1" dirty="0">
                <a:solidFill>
                  <a:srgbClr val="FF0000"/>
                </a:solidFill>
              </a:rPr>
              <a:t>' </a:t>
            </a:r>
            <a:r>
              <a:rPr lang="he-IL" sz="2000" b="1" dirty="0" smtClean="0">
                <a:solidFill>
                  <a:srgbClr val="FF0000"/>
                </a:solidFill>
              </a:rPr>
              <a:t>א:כ"ח</a:t>
            </a:r>
            <a:endParaRPr lang="he-IL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924944"/>
            <a:ext cx="8280920" cy="9294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80000"/>
              </a:lnSpc>
            </a:pPr>
            <a:r>
              <a:rPr lang="he-IL" sz="2400" b="1" dirty="0">
                <a:solidFill>
                  <a:srgbClr val="00B050"/>
                </a:solidFill>
              </a:rPr>
              <a:t>מצד שני:</a:t>
            </a:r>
          </a:p>
          <a:p>
            <a:pPr algn="r" rtl="1">
              <a:lnSpc>
                <a:spcPct val="80000"/>
              </a:lnSpc>
            </a:pPr>
            <a:r>
              <a:rPr lang="he-IL" sz="2400" b="1" dirty="0" smtClean="0">
                <a:solidFill>
                  <a:srgbClr val="00B050"/>
                </a:solidFill>
                <a:cs typeface="Guttman Keren" pitchFamily="2" charset="-79"/>
              </a:rPr>
              <a:t>"</a:t>
            </a:r>
            <a:r>
              <a:rPr lang="he-IL" sz="2400" b="1" dirty="0" err="1">
                <a:solidFill>
                  <a:srgbClr val="00B050"/>
                </a:solidFill>
                <a:latin typeface="Guttman Keren" pitchFamily="2" charset="-79"/>
                <a:cs typeface="Guttman Keren" pitchFamily="2" charset="-79"/>
              </a:rPr>
              <a:t>וַיִּקַּח</a:t>
            </a:r>
            <a:r>
              <a:rPr lang="he-IL" sz="2400" b="1" dirty="0">
                <a:solidFill>
                  <a:srgbClr val="00B050"/>
                </a:solidFill>
                <a:latin typeface="Guttman Keren" pitchFamily="2" charset="-79"/>
                <a:cs typeface="Guttman Keren" pitchFamily="2" charset="-79"/>
              </a:rPr>
              <a:t> יְהוָה </a:t>
            </a:r>
            <a:r>
              <a:rPr lang="he-IL" sz="2400" b="1" dirty="0" smtClean="0">
                <a:solidFill>
                  <a:srgbClr val="00B050"/>
                </a:solidFill>
                <a:latin typeface="Guttman Keren" pitchFamily="2" charset="-79"/>
                <a:cs typeface="Guttman Keren" pitchFamily="2" charset="-79"/>
              </a:rPr>
              <a:t>אֱלֹהִים </a:t>
            </a:r>
            <a:r>
              <a:rPr lang="he-IL" sz="2400" b="1" dirty="0">
                <a:solidFill>
                  <a:srgbClr val="00B050"/>
                </a:solidFill>
                <a:latin typeface="Guttman Keren" pitchFamily="2" charset="-79"/>
                <a:cs typeface="Guttman Keren" pitchFamily="2" charset="-79"/>
              </a:rPr>
              <a:t>אֶת-הָאָדָם; וַיַּנִּחֵהוּ בְגַן-עֵדֶן, לְעָבְדָהּ וּלְשָׁמְרָהּ</a:t>
            </a:r>
            <a:r>
              <a:rPr lang="he-IL" sz="2400" b="1" dirty="0" smtClean="0">
                <a:solidFill>
                  <a:srgbClr val="00B050"/>
                </a:solidFill>
                <a:latin typeface="Guttman Keren" pitchFamily="2" charset="-79"/>
                <a:cs typeface="Guttman Keren" pitchFamily="2" charset="-79"/>
              </a:rPr>
              <a:t>." </a:t>
            </a:r>
            <a:r>
              <a:rPr lang="he-IL" sz="2000" b="1" dirty="0" smtClean="0">
                <a:solidFill>
                  <a:srgbClr val="00B050"/>
                </a:solidFill>
              </a:rPr>
              <a:t>בר</a:t>
            </a:r>
            <a:r>
              <a:rPr lang="he-IL" sz="2000" b="1" dirty="0">
                <a:solidFill>
                  <a:srgbClr val="00B050"/>
                </a:solidFill>
              </a:rPr>
              <a:t>' ב:ט"ו.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71700" y="3933056"/>
            <a:ext cx="5400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000" dirty="0"/>
              <a:t>ונסכם את עמדתנו על ידי המדרש שבחרנו לייצג את המרכז לאקולוגיה יצירתית והקהילה בקיבוץ לוטן</a:t>
            </a:r>
            <a:r>
              <a:rPr lang="he-IL" sz="2000" dirty="0" smtClean="0"/>
              <a:t>:</a:t>
            </a:r>
            <a:endParaRPr lang="he-IL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4797152"/>
            <a:ext cx="878497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>
                <a:solidFill>
                  <a:srgbClr val="005A9E"/>
                </a:solidFill>
                <a:cs typeface="Guttman-Aram" pitchFamily="2" charset="-79"/>
              </a:rPr>
              <a:t>"</a:t>
            </a:r>
            <a:r>
              <a:rPr lang="he-IL" sz="2400" dirty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בְּשָׁעָה שֶׁבָּרָא הַקָּדוֹשׁ-בָּרוּךְ-הוּא אֶת הָאָדָם הָרִאשׁוֹן, נְטָלוֹ וְהֶחְזִירוֹ עַל </a:t>
            </a:r>
            <a:r>
              <a:rPr lang="he-IL" sz="2400" dirty="0" smtClean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כָּל אִילָנֵי </a:t>
            </a:r>
            <a:r>
              <a:rPr lang="he-IL" sz="2400" dirty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גַּן </a:t>
            </a:r>
            <a:r>
              <a:rPr lang="he-IL" sz="2400" dirty="0" smtClean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עֵדֶן וְאָמַר </a:t>
            </a:r>
            <a:r>
              <a:rPr lang="he-IL" sz="2400" dirty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לוֹ: רְאֵה מַעֲשַׂי כַּמָּה נָאִים </a:t>
            </a:r>
            <a:r>
              <a:rPr lang="he-IL" sz="2400" dirty="0" err="1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וּמְשֻׁבָּחִין</a:t>
            </a:r>
            <a:r>
              <a:rPr lang="he-IL" sz="2400" dirty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 הֵם וְכָל מַה שֶׁבָּרָאתִי </a:t>
            </a:r>
            <a:r>
              <a:rPr lang="he-IL" sz="2400" dirty="0" smtClean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בִּשְׁבִילְךָ בָּרָאתִי.</a:t>
            </a:r>
            <a:r>
              <a:rPr lang="he-IL" sz="2400" dirty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 </a:t>
            </a:r>
            <a:r>
              <a:rPr lang="he-IL" sz="2400" dirty="0" smtClean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תֵּן </a:t>
            </a:r>
            <a:r>
              <a:rPr lang="he-IL" sz="2400" dirty="0">
                <a:solidFill>
                  <a:srgbClr val="005A9E"/>
                </a:solidFill>
                <a:latin typeface="Guttman Keren" pitchFamily="2" charset="-79"/>
                <a:cs typeface="Guttman Keren" pitchFamily="2" charset="-79"/>
              </a:rPr>
              <a:t>דַּעְתְּךָ שֶׁלֹּא תְּקַלְקֵל וְתַחֲרִיב אֶת עוֹלָמִי, שֶׁאִם קִלְקַלְתָּ, אֵין מִי שֶׁיְּתַקֵּן אַחֲרֶיךָ</a:t>
            </a:r>
            <a:r>
              <a:rPr lang="he-IL" sz="2400" dirty="0">
                <a:solidFill>
                  <a:srgbClr val="005A9E"/>
                </a:solidFill>
                <a:cs typeface="Guttman-Aram" pitchFamily="2" charset="-79"/>
              </a:rPr>
              <a:t>" </a:t>
            </a:r>
            <a:r>
              <a:rPr lang="he-IL" sz="2000" dirty="0">
                <a:solidFill>
                  <a:srgbClr val="005A9E"/>
                </a:solidFill>
                <a:cs typeface="Guttman-Aram" pitchFamily="2" charset="-79"/>
              </a:rPr>
              <a:t>(קהלת רבה, ז, </a:t>
            </a:r>
            <a:r>
              <a:rPr lang="he-IL" sz="2000" dirty="0" err="1">
                <a:solidFill>
                  <a:srgbClr val="005A9E"/>
                </a:solidFill>
                <a:cs typeface="Guttman-Aram" pitchFamily="2" charset="-79"/>
              </a:rPr>
              <a:t>יג</a:t>
            </a:r>
            <a:r>
              <a:rPr lang="he-IL" sz="2000" dirty="0" smtClean="0">
                <a:solidFill>
                  <a:srgbClr val="005A9E"/>
                </a:solidFill>
                <a:cs typeface="Guttman-Aram" pitchFamily="2" charset="-79"/>
              </a:rPr>
              <a:t>)</a:t>
            </a:r>
            <a:endParaRPr lang="he-IL" sz="2000" dirty="0">
              <a:solidFill>
                <a:srgbClr val="005A9E"/>
              </a:solidFill>
              <a:cs typeface="Guttman-Aram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בסיכום</a:t>
            </a:r>
            <a:endParaRPr lang="en-US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1081" y="980728"/>
            <a:ext cx="63492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מאחורי המילים:  ציוני – רפורמי – אקולוגי!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842" y="1538789"/>
            <a:ext cx="855765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he-IL" sz="2800" b="1" dirty="0" smtClean="0">
                <a:solidFill>
                  <a:srgbClr val="C00000"/>
                </a:solidFill>
              </a:rPr>
              <a:t>בחנו </a:t>
            </a:r>
            <a:r>
              <a:rPr lang="he-IL" sz="2800" b="1" dirty="0">
                <a:solidFill>
                  <a:srgbClr val="C00000"/>
                </a:solidFill>
              </a:rPr>
              <a:t>את המונח ציוני – </a:t>
            </a:r>
            <a:r>
              <a:rPr lang="he-IL" sz="2800" b="1" dirty="0" smtClean="0">
                <a:solidFill>
                  <a:srgbClr val="C00000"/>
                </a:solidFill>
              </a:rPr>
              <a:t>מדיני ותרבותי. המדינ</a:t>
            </a:r>
            <a:r>
              <a:rPr lang="he-IL" sz="2800" b="1" dirty="0">
                <a:solidFill>
                  <a:srgbClr val="C00000"/>
                </a:solidFill>
              </a:rPr>
              <a:t>ה</a:t>
            </a:r>
            <a:r>
              <a:rPr lang="he-IL" sz="2800" b="1" dirty="0" smtClean="0">
                <a:solidFill>
                  <a:srgbClr val="C00000"/>
                </a:solidFill>
              </a:rPr>
              <a:t> קיימת.</a:t>
            </a:r>
          </a:p>
          <a:p>
            <a:pPr algn="r" rtl="1"/>
            <a:r>
              <a:rPr lang="he-IL" sz="2800" b="1" dirty="0" smtClean="0">
                <a:solidFill>
                  <a:srgbClr val="C00000"/>
                </a:solidFill>
              </a:rPr>
              <a:t>   השאלה: מה יהיה אופי התרבותי של המדינה היהודית?</a:t>
            </a:r>
            <a:endParaRPr lang="he-IL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43" y="3772197"/>
            <a:ext cx="848864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he-IL" sz="2800" b="1" dirty="0" smtClean="0">
                <a:solidFill>
                  <a:srgbClr val="FF0000"/>
                </a:solidFill>
              </a:rPr>
              <a:t>הצבענו </a:t>
            </a:r>
            <a:r>
              <a:rPr lang="he-IL" sz="2800" b="1" dirty="0">
                <a:solidFill>
                  <a:srgbClr val="FF0000"/>
                </a:solidFill>
              </a:rPr>
              <a:t>על המתח הקיים בציונות התרבותית בין חברה </a:t>
            </a:r>
            <a:endParaRPr lang="he-IL" sz="2800" b="1" dirty="0" smtClean="0">
              <a:solidFill>
                <a:srgbClr val="FF0000"/>
              </a:solidFill>
            </a:endParaRPr>
          </a:p>
          <a:p>
            <a:pPr algn="r" rtl="1"/>
            <a:r>
              <a:rPr lang="he-IL" sz="2800" b="1" dirty="0" smtClean="0">
                <a:solidFill>
                  <a:srgbClr val="FF0000"/>
                </a:solidFill>
              </a:rPr>
              <a:t>   קיימת וחברה מתוקנת </a:t>
            </a:r>
            <a:r>
              <a:rPr lang="he-IL" sz="2800" b="1" dirty="0">
                <a:solidFill>
                  <a:srgbClr val="FF0000"/>
                </a:solidFill>
              </a:rPr>
              <a:t>– </a:t>
            </a:r>
            <a:r>
              <a:rPr lang="he-IL" sz="2800" b="1" dirty="0" smtClean="0">
                <a:solidFill>
                  <a:srgbClr val="FF0000"/>
                </a:solidFill>
              </a:rPr>
              <a:t>מקורו של מתח זה במורשת</a:t>
            </a:r>
          </a:p>
          <a:p>
            <a:pPr algn="r" rtl="1"/>
            <a:r>
              <a:rPr lang="he-IL" sz="2800" b="1" dirty="0" smtClean="0">
                <a:solidFill>
                  <a:srgbClr val="FF0000"/>
                </a:solidFill>
              </a:rPr>
              <a:t>   הנבואה </a:t>
            </a:r>
            <a:r>
              <a:rPr lang="he-IL" sz="2800" b="1" dirty="0">
                <a:solidFill>
                  <a:srgbClr val="FF0000"/>
                </a:solidFill>
              </a:rPr>
              <a:t>של </a:t>
            </a:r>
            <a:r>
              <a:rPr lang="he-IL" sz="2800" b="1" dirty="0" smtClean="0">
                <a:solidFill>
                  <a:srgbClr val="FF0000"/>
                </a:solidFill>
              </a:rPr>
              <a:t>עם ישראל.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4807" y="2546901"/>
            <a:ext cx="874168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he-IL" sz="2800" b="1" dirty="0" smtClean="0">
                <a:solidFill>
                  <a:srgbClr val="0070C0"/>
                </a:solidFill>
              </a:rPr>
              <a:t>מיקמנו </a:t>
            </a:r>
            <a:r>
              <a:rPr lang="he-IL" sz="2800" b="1" dirty="0">
                <a:solidFill>
                  <a:srgbClr val="0070C0"/>
                </a:solidFill>
              </a:rPr>
              <a:t>את הרפורמה והציונות הרפורמית</a:t>
            </a:r>
          </a:p>
          <a:p>
            <a:pPr algn="r" rtl="1">
              <a:buNone/>
            </a:pPr>
            <a:r>
              <a:rPr lang="he-IL" sz="2800" b="1" dirty="0">
                <a:solidFill>
                  <a:srgbClr val="0070C0"/>
                </a:solidFill>
              </a:rPr>
              <a:t>   בקורות עם ישראל בעידן החדש</a:t>
            </a:r>
            <a:r>
              <a:rPr lang="he-IL" sz="2800" b="1" dirty="0" smtClean="0">
                <a:solidFill>
                  <a:srgbClr val="0070C0"/>
                </a:solidFill>
              </a:rPr>
              <a:t>.</a:t>
            </a:r>
            <a:endParaRPr lang="he-IL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6868" y="5282044"/>
            <a:ext cx="828160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he-IL" sz="2800" b="1" dirty="0" smtClean="0">
                <a:solidFill>
                  <a:srgbClr val="00B050"/>
                </a:solidFill>
              </a:rPr>
              <a:t>למדנו </a:t>
            </a:r>
            <a:r>
              <a:rPr lang="he-IL" sz="2800" b="1" dirty="0">
                <a:solidFill>
                  <a:srgbClr val="00B050"/>
                </a:solidFill>
              </a:rPr>
              <a:t>שתי דרכים לאקו-ציונות ואת דרכה של לוטן בהן</a:t>
            </a:r>
            <a:r>
              <a:rPr lang="he-IL" sz="2800" b="1" dirty="0" smtClean="0">
                <a:solidFill>
                  <a:srgbClr val="00B050"/>
                </a:solidFill>
              </a:rPr>
              <a:t>.</a:t>
            </a:r>
            <a:endParaRPr lang="he-IL" sz="28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5919663"/>
            <a:ext cx="51485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rgbClr val="002060"/>
                </a:solidFill>
              </a:rPr>
              <a:t>שאלות?  הערות?  תודה לתשומת הלב</a:t>
            </a:r>
            <a:r>
              <a:rPr lang="he-IL" sz="2400" b="1" dirty="0" smtClean="0">
                <a:solidFill>
                  <a:srgbClr val="002060"/>
                </a:solidFill>
              </a:rPr>
              <a:t>!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603</Words>
  <Application>Microsoft Office PowerPoint</Application>
  <PresentationFormat>On-screen Show (4:3)</PresentationFormat>
  <Paragraphs>137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קיבוץ לוטן – ציוני – רפורמי - אקולוגי</vt:lpstr>
      <vt:lpstr>ציונות מדינית   ציונות תרבותית</vt:lpstr>
      <vt:lpstr>ציונות תרבותית</vt:lpstr>
      <vt:lpstr>החלוציות והרפורמה כתנועות תיקון </vt:lpstr>
      <vt:lpstr>PowerPoint Presentation</vt:lpstr>
      <vt:lpstr>סיפורי הבריאה – מבט מקיבוץ לוטן</vt:lpstr>
      <vt:lpstr>בסיכום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קיבוץ לוטן – ציוני – רפורמי - אקולוגי</dc:title>
  <dc:creator>User</dc:creator>
  <cp:lastModifiedBy>User</cp:lastModifiedBy>
  <cp:revision>76</cp:revision>
  <dcterms:created xsi:type="dcterms:W3CDTF">2010-08-22T14:38:57Z</dcterms:created>
  <dcterms:modified xsi:type="dcterms:W3CDTF">2014-01-29T14:11:33Z</dcterms:modified>
  <cp:contentStatus/>
</cp:coreProperties>
</file>